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6"/>
  </p:notesMasterIdLst>
  <p:sldIdLst>
    <p:sldId id="256" r:id="rId2"/>
    <p:sldId id="257" r:id="rId3"/>
    <p:sldId id="260" r:id="rId4"/>
    <p:sldId id="259" r:id="rId5"/>
    <p:sldId id="261" r:id="rId6"/>
    <p:sldId id="263"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8" r:id="rId22"/>
    <p:sldId id="279" r:id="rId23"/>
    <p:sldId id="280" r:id="rId24"/>
    <p:sldId id="28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4" d="100"/>
          <a:sy n="74" d="100"/>
        </p:scale>
        <p:origin x="965"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B0C3CB-42ED-46F2-8ABB-438E0415F52A}" type="datetimeFigureOut">
              <a:rPr lang="en-US" smtClean="0"/>
              <a:t>2/23/2026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F000C8-B711-4247-BE33-B080B77B9E47}" type="slidenum">
              <a:rPr lang="en-US" smtClean="0"/>
              <a:t>‹#›</a:t>
            </a:fld>
            <a:endParaRPr lang="en-US"/>
          </a:p>
        </p:txBody>
      </p:sp>
    </p:spTree>
    <p:extLst>
      <p:ext uri="{BB962C8B-B14F-4D97-AF65-F5344CB8AC3E}">
        <p14:creationId xmlns:p14="http://schemas.microsoft.com/office/powerpoint/2010/main" val="1926497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F000C8-B711-4247-BE33-B080B77B9E47}" type="slidenum">
              <a:rPr lang="en-US" smtClean="0"/>
              <a:t>5</a:t>
            </a:fld>
            <a:endParaRPr lang="en-US"/>
          </a:p>
        </p:txBody>
      </p:sp>
    </p:spTree>
    <p:extLst>
      <p:ext uri="{BB962C8B-B14F-4D97-AF65-F5344CB8AC3E}">
        <p14:creationId xmlns:p14="http://schemas.microsoft.com/office/powerpoint/2010/main" val="2313664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F000C8-B711-4247-BE33-B080B77B9E47}" type="slidenum">
              <a:rPr lang="en-US" smtClean="0"/>
              <a:t>13</a:t>
            </a:fld>
            <a:endParaRPr lang="en-US"/>
          </a:p>
        </p:txBody>
      </p:sp>
    </p:spTree>
    <p:extLst>
      <p:ext uri="{BB962C8B-B14F-4D97-AF65-F5344CB8AC3E}">
        <p14:creationId xmlns:p14="http://schemas.microsoft.com/office/powerpoint/2010/main" val="2402667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E56276F-41C2-4BAE-A2AA-A55E9102AA8D}" type="datetimeFigureOut">
              <a:rPr lang="en-US" smtClean="0"/>
              <a:t>2/23/2026</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632FC548-2D4C-4533-84C9-27CE6C32F0D6}" type="slidenum">
              <a:rPr lang="en-US" smtClean="0"/>
              <a:t>‹#›</a:t>
            </a:fld>
            <a:endParaRPr lang="en-US"/>
          </a:p>
        </p:txBody>
      </p:sp>
    </p:spTree>
    <p:extLst>
      <p:ext uri="{BB962C8B-B14F-4D97-AF65-F5344CB8AC3E}">
        <p14:creationId xmlns:p14="http://schemas.microsoft.com/office/powerpoint/2010/main" val="1675098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56276F-41C2-4BAE-A2AA-A55E9102AA8D}" type="datetimeFigureOut">
              <a:rPr lang="en-US" smtClean="0"/>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FC548-2D4C-4533-84C9-27CE6C32F0D6}" type="slidenum">
              <a:rPr lang="en-US" smtClean="0"/>
              <a:t>‹#›</a:t>
            </a:fld>
            <a:endParaRPr lang="en-US"/>
          </a:p>
        </p:txBody>
      </p:sp>
    </p:spTree>
    <p:extLst>
      <p:ext uri="{BB962C8B-B14F-4D97-AF65-F5344CB8AC3E}">
        <p14:creationId xmlns:p14="http://schemas.microsoft.com/office/powerpoint/2010/main" val="3985940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E56276F-41C2-4BAE-A2AA-A55E9102AA8D}" type="datetimeFigureOut">
              <a:rPr lang="en-US" smtClean="0"/>
              <a:t>2/23/2026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32FC548-2D4C-4533-84C9-27CE6C32F0D6}" type="slidenum">
              <a:rPr lang="en-US" smtClean="0"/>
              <a:t>‹#›</a:t>
            </a:fld>
            <a:endParaRPr lang="en-US"/>
          </a:p>
        </p:txBody>
      </p:sp>
    </p:spTree>
    <p:extLst>
      <p:ext uri="{BB962C8B-B14F-4D97-AF65-F5344CB8AC3E}">
        <p14:creationId xmlns:p14="http://schemas.microsoft.com/office/powerpoint/2010/main" val="2544516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E56276F-41C2-4BAE-A2AA-A55E9102AA8D}" type="datetimeFigureOut">
              <a:rPr lang="en-US" smtClean="0"/>
              <a:t>2/23/2026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32FC548-2D4C-4533-84C9-27CE6C32F0D6}"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75287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E56276F-41C2-4BAE-A2AA-A55E9102AA8D}" type="datetimeFigureOut">
              <a:rPr lang="en-US" smtClean="0"/>
              <a:t>2/23/2026</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32FC548-2D4C-4533-84C9-27CE6C32F0D6}" type="slidenum">
              <a:rPr lang="en-US" smtClean="0"/>
              <a:t>‹#›</a:t>
            </a:fld>
            <a:endParaRPr lang="en-US"/>
          </a:p>
        </p:txBody>
      </p:sp>
    </p:spTree>
    <p:extLst>
      <p:ext uri="{BB962C8B-B14F-4D97-AF65-F5344CB8AC3E}">
        <p14:creationId xmlns:p14="http://schemas.microsoft.com/office/powerpoint/2010/main" val="3231164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E56276F-41C2-4BAE-A2AA-A55E9102AA8D}" type="datetimeFigureOut">
              <a:rPr lang="en-US" smtClean="0"/>
              <a:t>2/23/2026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2FC548-2D4C-4533-84C9-27CE6C32F0D6}" type="slidenum">
              <a:rPr lang="en-US" smtClean="0"/>
              <a:t>‹#›</a:t>
            </a:fld>
            <a:endParaRPr lang="en-US"/>
          </a:p>
        </p:txBody>
      </p:sp>
    </p:spTree>
    <p:extLst>
      <p:ext uri="{BB962C8B-B14F-4D97-AF65-F5344CB8AC3E}">
        <p14:creationId xmlns:p14="http://schemas.microsoft.com/office/powerpoint/2010/main" val="1758369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E56276F-41C2-4BAE-A2AA-A55E9102AA8D}" type="datetimeFigureOut">
              <a:rPr lang="en-US" smtClean="0"/>
              <a:t>2/23/2026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2FC548-2D4C-4533-84C9-27CE6C32F0D6}" type="slidenum">
              <a:rPr lang="en-US" smtClean="0"/>
              <a:t>‹#›</a:t>
            </a:fld>
            <a:endParaRPr lang="en-US"/>
          </a:p>
        </p:txBody>
      </p:sp>
    </p:spTree>
    <p:extLst>
      <p:ext uri="{BB962C8B-B14F-4D97-AF65-F5344CB8AC3E}">
        <p14:creationId xmlns:p14="http://schemas.microsoft.com/office/powerpoint/2010/main" val="1125704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56276F-41C2-4BAE-A2AA-A55E9102AA8D}"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FC548-2D4C-4533-84C9-27CE6C32F0D6}" type="slidenum">
              <a:rPr lang="en-US" smtClean="0"/>
              <a:t>‹#›</a:t>
            </a:fld>
            <a:endParaRPr lang="en-US"/>
          </a:p>
        </p:txBody>
      </p:sp>
    </p:spTree>
    <p:extLst>
      <p:ext uri="{BB962C8B-B14F-4D97-AF65-F5344CB8AC3E}">
        <p14:creationId xmlns:p14="http://schemas.microsoft.com/office/powerpoint/2010/main" val="289731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E56276F-41C2-4BAE-A2AA-A55E9102AA8D}" type="datetimeFigureOut">
              <a:rPr lang="en-US" smtClean="0"/>
              <a:t>2/23/2026</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32FC548-2D4C-4533-84C9-27CE6C32F0D6}" type="slidenum">
              <a:rPr lang="en-US" smtClean="0"/>
              <a:t>‹#›</a:t>
            </a:fld>
            <a:endParaRPr lang="en-US"/>
          </a:p>
        </p:txBody>
      </p:sp>
    </p:spTree>
    <p:extLst>
      <p:ext uri="{BB962C8B-B14F-4D97-AF65-F5344CB8AC3E}">
        <p14:creationId xmlns:p14="http://schemas.microsoft.com/office/powerpoint/2010/main" val="3735947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56276F-41C2-4BAE-A2AA-A55E9102AA8D}"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FC548-2D4C-4533-84C9-27CE6C32F0D6}" type="slidenum">
              <a:rPr lang="en-US" smtClean="0"/>
              <a:t>‹#›</a:t>
            </a:fld>
            <a:endParaRPr lang="en-US"/>
          </a:p>
        </p:txBody>
      </p:sp>
    </p:spTree>
    <p:extLst>
      <p:ext uri="{BB962C8B-B14F-4D97-AF65-F5344CB8AC3E}">
        <p14:creationId xmlns:p14="http://schemas.microsoft.com/office/powerpoint/2010/main" val="1399412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E56276F-41C2-4BAE-A2AA-A55E9102AA8D}" type="datetimeFigureOut">
              <a:rPr lang="en-US" smtClean="0"/>
              <a:t>2/23/2026</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32FC548-2D4C-4533-84C9-27CE6C32F0D6}" type="slidenum">
              <a:rPr lang="en-US" smtClean="0"/>
              <a:t>‹#›</a:t>
            </a:fld>
            <a:endParaRPr lang="en-US"/>
          </a:p>
        </p:txBody>
      </p:sp>
    </p:spTree>
    <p:extLst>
      <p:ext uri="{BB962C8B-B14F-4D97-AF65-F5344CB8AC3E}">
        <p14:creationId xmlns:p14="http://schemas.microsoft.com/office/powerpoint/2010/main" val="555406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56276F-41C2-4BAE-A2AA-A55E9102AA8D}" type="datetimeFigureOut">
              <a:rPr lang="en-US" smtClean="0"/>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FC548-2D4C-4533-84C9-27CE6C32F0D6}" type="slidenum">
              <a:rPr lang="en-US" smtClean="0"/>
              <a:t>‹#›</a:t>
            </a:fld>
            <a:endParaRPr lang="en-US"/>
          </a:p>
        </p:txBody>
      </p:sp>
    </p:spTree>
    <p:extLst>
      <p:ext uri="{BB962C8B-B14F-4D97-AF65-F5344CB8AC3E}">
        <p14:creationId xmlns:p14="http://schemas.microsoft.com/office/powerpoint/2010/main" val="1728057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56276F-41C2-4BAE-A2AA-A55E9102AA8D}" type="datetimeFigureOut">
              <a:rPr lang="en-US" smtClean="0"/>
              <a:t>2/23/2026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2FC548-2D4C-4533-84C9-27CE6C32F0D6}" type="slidenum">
              <a:rPr lang="en-US" smtClean="0"/>
              <a:t>‹#›</a:t>
            </a:fld>
            <a:endParaRPr lang="en-US"/>
          </a:p>
        </p:txBody>
      </p:sp>
    </p:spTree>
    <p:extLst>
      <p:ext uri="{BB962C8B-B14F-4D97-AF65-F5344CB8AC3E}">
        <p14:creationId xmlns:p14="http://schemas.microsoft.com/office/powerpoint/2010/main" val="1855461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56276F-41C2-4BAE-A2AA-A55E9102AA8D}" type="datetimeFigureOut">
              <a:rPr lang="en-US" smtClean="0"/>
              <a:t>2/23/2026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2FC548-2D4C-4533-84C9-27CE6C32F0D6}" type="slidenum">
              <a:rPr lang="en-US" smtClean="0"/>
              <a:t>‹#›</a:t>
            </a:fld>
            <a:endParaRPr lang="en-US"/>
          </a:p>
        </p:txBody>
      </p:sp>
    </p:spTree>
    <p:extLst>
      <p:ext uri="{BB962C8B-B14F-4D97-AF65-F5344CB8AC3E}">
        <p14:creationId xmlns:p14="http://schemas.microsoft.com/office/powerpoint/2010/main" val="2698964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56276F-41C2-4BAE-A2AA-A55E9102AA8D}" type="datetimeFigureOut">
              <a:rPr lang="en-US" smtClean="0"/>
              <a:t>2/23/2026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2FC548-2D4C-4533-84C9-27CE6C32F0D6}" type="slidenum">
              <a:rPr lang="en-US" smtClean="0"/>
              <a:t>‹#›</a:t>
            </a:fld>
            <a:endParaRPr lang="en-US"/>
          </a:p>
        </p:txBody>
      </p:sp>
    </p:spTree>
    <p:extLst>
      <p:ext uri="{BB962C8B-B14F-4D97-AF65-F5344CB8AC3E}">
        <p14:creationId xmlns:p14="http://schemas.microsoft.com/office/powerpoint/2010/main" val="596180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56276F-41C2-4BAE-A2AA-A55E9102AA8D}" type="datetimeFigureOut">
              <a:rPr lang="en-US" smtClean="0"/>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FC548-2D4C-4533-84C9-27CE6C32F0D6}" type="slidenum">
              <a:rPr lang="en-US" smtClean="0"/>
              <a:t>‹#›</a:t>
            </a:fld>
            <a:endParaRPr lang="en-US"/>
          </a:p>
        </p:txBody>
      </p:sp>
    </p:spTree>
    <p:extLst>
      <p:ext uri="{BB962C8B-B14F-4D97-AF65-F5344CB8AC3E}">
        <p14:creationId xmlns:p14="http://schemas.microsoft.com/office/powerpoint/2010/main" val="3213259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56276F-41C2-4BAE-A2AA-A55E9102AA8D}" type="datetimeFigureOut">
              <a:rPr lang="en-US" smtClean="0"/>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FC548-2D4C-4533-84C9-27CE6C32F0D6}" type="slidenum">
              <a:rPr lang="en-US" smtClean="0"/>
              <a:t>‹#›</a:t>
            </a:fld>
            <a:endParaRPr lang="en-US"/>
          </a:p>
        </p:txBody>
      </p:sp>
    </p:spTree>
    <p:extLst>
      <p:ext uri="{BB962C8B-B14F-4D97-AF65-F5344CB8AC3E}">
        <p14:creationId xmlns:p14="http://schemas.microsoft.com/office/powerpoint/2010/main" val="1933812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E56276F-41C2-4BAE-A2AA-A55E9102AA8D}" type="datetimeFigureOut">
              <a:rPr lang="en-US" smtClean="0"/>
              <a:t>2/23/2026</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32FC548-2D4C-4533-84C9-27CE6C32F0D6}" type="slidenum">
              <a:rPr lang="en-US" smtClean="0"/>
              <a:t>‹#›</a:t>
            </a:fld>
            <a:endParaRPr lang="en-US"/>
          </a:p>
        </p:txBody>
      </p:sp>
    </p:spTree>
    <p:extLst>
      <p:ext uri="{BB962C8B-B14F-4D97-AF65-F5344CB8AC3E}">
        <p14:creationId xmlns:p14="http://schemas.microsoft.com/office/powerpoint/2010/main" val="211766537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20265F-AC0B-8EA1-41E2-0B9D9D9C657F}"/>
              </a:ext>
            </a:extLst>
          </p:cNvPr>
          <p:cNvPicPr>
            <a:picLocks noChangeAspect="1"/>
          </p:cNvPicPr>
          <p:nvPr/>
        </p:nvPicPr>
        <p:blipFill>
          <a:blip r:embed="rId2"/>
          <a:stretch>
            <a:fillRect/>
          </a:stretch>
        </p:blipFill>
        <p:spPr>
          <a:xfrm>
            <a:off x="-311727" y="880304"/>
            <a:ext cx="3751118" cy="4242413"/>
          </a:xfrm>
          <a:prstGeom prst="rect">
            <a:avLst/>
          </a:prstGeom>
        </p:spPr>
      </p:pic>
      <p:sp>
        <p:nvSpPr>
          <p:cNvPr id="2" name="Title 1">
            <a:extLst>
              <a:ext uri="{FF2B5EF4-FFF2-40B4-BE49-F238E27FC236}">
                <a16:creationId xmlns:a16="http://schemas.microsoft.com/office/drawing/2014/main" id="{E2B87D9E-ED8C-1A7F-A80A-9AA3D3DC888C}"/>
              </a:ext>
            </a:extLst>
          </p:cNvPr>
          <p:cNvSpPr>
            <a:spLocks noGrp="1"/>
          </p:cNvSpPr>
          <p:nvPr>
            <p:ph type="ctrTitle"/>
          </p:nvPr>
        </p:nvSpPr>
        <p:spPr>
          <a:xfrm>
            <a:off x="3761509" y="-613065"/>
            <a:ext cx="7969827" cy="3480955"/>
          </a:xfrm>
        </p:spPr>
        <p:txBody>
          <a:bodyPr>
            <a:normAutofit/>
          </a:bodyPr>
          <a:lstStyle/>
          <a:p>
            <a:r>
              <a:rPr lang="fa-IR" dirty="0"/>
              <a:t>ایمنی صنعتی و واقعیت افزوده</a:t>
            </a:r>
            <a:r>
              <a:rPr lang="en-US" dirty="0"/>
              <a:t>  </a:t>
            </a:r>
            <a:br>
              <a:rPr lang="en-US" dirty="0"/>
            </a:br>
            <a:endParaRPr lang="en-US" dirty="0"/>
          </a:p>
        </p:txBody>
      </p:sp>
      <p:sp>
        <p:nvSpPr>
          <p:cNvPr id="3" name="Subtitle 2">
            <a:extLst>
              <a:ext uri="{FF2B5EF4-FFF2-40B4-BE49-F238E27FC236}">
                <a16:creationId xmlns:a16="http://schemas.microsoft.com/office/drawing/2014/main" id="{5F21445D-33A3-07E0-69B7-F6ADAA44BF78}"/>
              </a:ext>
            </a:extLst>
          </p:cNvPr>
          <p:cNvSpPr>
            <a:spLocks noGrp="1"/>
          </p:cNvSpPr>
          <p:nvPr>
            <p:ph type="subTitle" idx="1"/>
          </p:nvPr>
        </p:nvSpPr>
        <p:spPr>
          <a:xfrm>
            <a:off x="3002973" y="2639291"/>
            <a:ext cx="8406245" cy="2078182"/>
          </a:xfrm>
        </p:spPr>
        <p:txBody>
          <a:bodyPr>
            <a:normAutofit/>
          </a:bodyPr>
          <a:lstStyle/>
          <a:p>
            <a:pPr algn="r"/>
            <a:r>
              <a:rPr lang="fa-IR" sz="3200" dirty="0"/>
              <a:t>استاد دکتر لشگری</a:t>
            </a:r>
            <a:endParaRPr lang="en-US" sz="3200" dirty="0"/>
          </a:p>
          <a:p>
            <a:pPr algn="r"/>
            <a:r>
              <a:rPr lang="fa-IR" sz="3200" dirty="0"/>
              <a:t>مهندسی فاکتورهای انسانی</a:t>
            </a:r>
          </a:p>
          <a:p>
            <a:pPr algn="r"/>
            <a:r>
              <a:rPr lang="fa-IR" sz="3200" dirty="0"/>
              <a:t>فاطمه محمدی</a:t>
            </a:r>
            <a:endParaRPr lang="en-US" sz="3200" dirty="0"/>
          </a:p>
        </p:txBody>
      </p:sp>
    </p:spTree>
    <p:extLst>
      <p:ext uri="{BB962C8B-B14F-4D97-AF65-F5344CB8AC3E}">
        <p14:creationId xmlns:p14="http://schemas.microsoft.com/office/powerpoint/2010/main" val="4921569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74382-94D0-73F3-B0DD-641967A26D62}"/>
              </a:ext>
            </a:extLst>
          </p:cNvPr>
          <p:cNvSpPr>
            <a:spLocks noGrp="1"/>
          </p:cNvSpPr>
          <p:nvPr>
            <p:ph type="title"/>
          </p:nvPr>
        </p:nvSpPr>
        <p:spPr>
          <a:xfrm>
            <a:off x="2292927" y="483819"/>
            <a:ext cx="8610600" cy="1293028"/>
          </a:xfrm>
        </p:spPr>
        <p:txBody>
          <a:bodyPr>
            <a:normAutofit/>
          </a:bodyPr>
          <a:lstStyle/>
          <a:p>
            <a:pPr algn="ctr"/>
            <a:r>
              <a:rPr lang="fa-IR" sz="7200" dirty="0"/>
              <a:t>مزایا</a:t>
            </a:r>
            <a:endParaRPr lang="en-US" sz="7200" dirty="0"/>
          </a:p>
        </p:txBody>
      </p:sp>
      <p:sp>
        <p:nvSpPr>
          <p:cNvPr id="3" name="Content Placeholder 2">
            <a:extLst>
              <a:ext uri="{FF2B5EF4-FFF2-40B4-BE49-F238E27FC236}">
                <a16:creationId xmlns:a16="http://schemas.microsoft.com/office/drawing/2014/main" id="{DB71179B-740D-B9E9-746D-437656480D8D}"/>
              </a:ext>
            </a:extLst>
          </p:cNvPr>
          <p:cNvSpPr>
            <a:spLocks noGrp="1"/>
          </p:cNvSpPr>
          <p:nvPr>
            <p:ph sz="half" idx="1"/>
          </p:nvPr>
        </p:nvSpPr>
        <p:spPr/>
        <p:txBody>
          <a:bodyPr>
            <a:normAutofit lnSpcReduction="10000"/>
          </a:bodyPr>
          <a:lstStyle/>
          <a:p>
            <a:pPr marL="0" indent="0" algn="r">
              <a:buNone/>
            </a:pPr>
            <a:r>
              <a:rPr lang="fa-IR" dirty="0"/>
              <a:t> </a:t>
            </a:r>
            <a:r>
              <a:rPr lang="fa-IR" sz="3000" dirty="0"/>
              <a:t>مزایای استراتژیک</a:t>
            </a:r>
          </a:p>
          <a:p>
            <a:pPr marL="0" indent="0" algn="r">
              <a:buNone/>
            </a:pPr>
            <a:endParaRPr lang="fa-IR" sz="3000" dirty="0"/>
          </a:p>
          <a:p>
            <a:pPr marL="0" indent="0" algn="r">
              <a:buNone/>
            </a:pPr>
            <a:r>
              <a:rPr lang="fa-IR" sz="3000" dirty="0"/>
              <a:t>  · توانمندسازی نیروی کار: افزایش مهارت و اعتمادبه‌نفس کارکنان.</a:t>
            </a:r>
          </a:p>
          <a:p>
            <a:pPr marL="0" indent="0" algn="r">
              <a:buNone/>
            </a:pPr>
            <a:r>
              <a:rPr lang="fa-IR" sz="3000" dirty="0"/>
              <a:t>  · حفظ دانش سازمانی: ثبت و انتقال تجربیات متخصصان قدیمی.</a:t>
            </a:r>
          </a:p>
          <a:p>
            <a:pPr marL="0" indent="0" algn="r">
              <a:buNone/>
            </a:pPr>
            <a:r>
              <a:rPr lang="fa-IR" sz="3000" dirty="0"/>
              <a:t>  · ارتقای فرهنگ ایمنی: نهادینه کردن "ایمنی اولویت اول است".</a:t>
            </a:r>
            <a:endParaRPr lang="en-US" sz="3000" dirty="0"/>
          </a:p>
        </p:txBody>
      </p:sp>
      <p:sp>
        <p:nvSpPr>
          <p:cNvPr id="4" name="Content Placeholder 3">
            <a:extLst>
              <a:ext uri="{FF2B5EF4-FFF2-40B4-BE49-F238E27FC236}">
                <a16:creationId xmlns:a16="http://schemas.microsoft.com/office/drawing/2014/main" id="{F21C53FC-604A-7701-F984-4FC5110F9AC6}"/>
              </a:ext>
            </a:extLst>
          </p:cNvPr>
          <p:cNvSpPr>
            <a:spLocks noGrp="1"/>
          </p:cNvSpPr>
          <p:nvPr>
            <p:ph sz="half" idx="2"/>
          </p:nvPr>
        </p:nvSpPr>
        <p:spPr/>
        <p:txBody>
          <a:bodyPr>
            <a:normAutofit lnSpcReduction="10000"/>
          </a:bodyPr>
          <a:lstStyle/>
          <a:p>
            <a:pPr marL="0" indent="0" algn="r">
              <a:buNone/>
            </a:pPr>
            <a:r>
              <a:rPr lang="fa-IR" sz="3000" dirty="0"/>
              <a:t>مزایای مستقیم</a:t>
            </a:r>
            <a:endParaRPr lang="en-US" sz="3000" dirty="0"/>
          </a:p>
          <a:p>
            <a:pPr marL="0" indent="0" algn="r">
              <a:buNone/>
            </a:pPr>
            <a:r>
              <a:rPr lang="en-US" sz="3000" dirty="0"/>
              <a:t>  </a:t>
            </a:r>
            <a:endParaRPr lang="fa-IR" sz="3000" dirty="0"/>
          </a:p>
          <a:p>
            <a:pPr marL="0" indent="0" algn="r">
              <a:buNone/>
            </a:pPr>
            <a:r>
              <a:rPr lang="fa-IR" sz="3000" dirty="0"/>
              <a:t>.کاهش چشمگیز حوادث و آسیب ها:</a:t>
            </a:r>
          </a:p>
          <a:p>
            <a:pPr marL="0" indent="0" algn="r">
              <a:buNone/>
            </a:pPr>
            <a:r>
              <a:rPr lang="fa-IR" sz="3000" dirty="0"/>
              <a:t>پیشگیری از خطا قبل ار وقوع</a:t>
            </a:r>
            <a:endParaRPr lang="en-US" sz="3000" dirty="0"/>
          </a:p>
          <a:p>
            <a:pPr marL="0" indent="0" algn="r">
              <a:buNone/>
            </a:pPr>
            <a:r>
              <a:rPr lang="fa-IR" sz="3000" dirty="0"/>
              <a:t>افرایش بهره وری:انجام سریغ تر و</a:t>
            </a:r>
            <a:r>
              <a:rPr lang="en-US" sz="3000" dirty="0"/>
              <a:t>.</a:t>
            </a:r>
            <a:r>
              <a:rPr lang="fa-IR" sz="3000" dirty="0"/>
              <a:t> دقایق کارها</a:t>
            </a:r>
          </a:p>
          <a:p>
            <a:pPr marL="0" indent="0" algn="r">
              <a:buNone/>
            </a:pPr>
            <a:r>
              <a:rPr lang="fa-IR" sz="3000" dirty="0"/>
              <a:t>کاهش هزینه های عملیاتی:</a:t>
            </a:r>
            <a:r>
              <a:rPr lang="en-US" sz="3000" dirty="0"/>
              <a:t> .</a:t>
            </a:r>
          </a:p>
          <a:p>
            <a:pPr marL="0" indent="0" algn="l" rtl="1">
              <a:buNone/>
            </a:pPr>
            <a:r>
              <a:rPr lang="fa-IR" sz="3000" dirty="0"/>
              <a:t>کاهش غرامت جریمه و</a:t>
            </a:r>
            <a:r>
              <a:rPr lang="en-US" sz="3000" dirty="0"/>
              <a:t>  downtime</a:t>
            </a:r>
            <a:endParaRPr lang="fa-IR" sz="3000" dirty="0"/>
          </a:p>
          <a:p>
            <a:pPr marL="0" indent="0" algn="r">
              <a:buNone/>
            </a:pPr>
            <a:endParaRPr lang="en-US" sz="3000" dirty="0"/>
          </a:p>
        </p:txBody>
      </p:sp>
    </p:spTree>
    <p:extLst>
      <p:ext uri="{BB962C8B-B14F-4D97-AF65-F5344CB8AC3E}">
        <p14:creationId xmlns:p14="http://schemas.microsoft.com/office/powerpoint/2010/main" val="5277518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D7280-C6B1-B11F-A94A-1B318222EA91}"/>
              </a:ext>
            </a:extLst>
          </p:cNvPr>
          <p:cNvSpPr>
            <a:spLocks noGrp="1"/>
          </p:cNvSpPr>
          <p:nvPr>
            <p:ph type="title"/>
          </p:nvPr>
        </p:nvSpPr>
        <p:spPr>
          <a:xfrm>
            <a:off x="2895600" y="1818409"/>
            <a:ext cx="8610600" cy="4353791"/>
          </a:xfrm>
        </p:spPr>
        <p:txBody>
          <a:bodyPr>
            <a:normAutofit fontScale="90000"/>
          </a:bodyPr>
          <a:lstStyle/>
          <a:p>
            <a:pPr rtl="1"/>
            <a:r>
              <a:rPr lang="fa-IR" dirty="0"/>
              <a:t>چالش‌های پیاده‌سازی - بخش ۱</a:t>
            </a:r>
            <a:br>
              <a:rPr lang="en-US" dirty="0"/>
            </a:br>
            <a:br>
              <a:rPr lang="en-US" dirty="0"/>
            </a:br>
            <a:r>
              <a:rPr lang="fa-IR" dirty="0"/>
              <a:t>موانع فنی و مالی</a:t>
            </a:r>
            <a:br>
              <a:rPr lang="fa-IR" dirty="0"/>
            </a:br>
            <a:br>
              <a:rPr lang="fa-IR" dirty="0"/>
            </a:br>
            <a:r>
              <a:rPr lang="fa-IR" dirty="0"/>
              <a:t>  · هزینه اولیه بالا: سرمایه‌گذاری بر روی سخت‌افزار و نرم‌افزار.</a:t>
            </a:r>
            <a:br>
              <a:rPr lang="en-US" dirty="0"/>
            </a:br>
            <a:br>
              <a:rPr lang="fa-IR" dirty="0"/>
            </a:br>
            <a:r>
              <a:rPr lang="fa-IR" dirty="0"/>
              <a:t>  · محدودیت‌های فنی: باتری، وزن دستگاه، میدان دید.</a:t>
            </a:r>
            <a:br>
              <a:rPr lang="en-US" dirty="0"/>
            </a:br>
            <a:br>
              <a:rPr lang="fa-IR" dirty="0"/>
            </a:br>
            <a:r>
              <a:rPr lang="fa-IR" dirty="0"/>
              <a:t>  · یکپارچه‌سازی با سیستم‌های موجود</a:t>
            </a:r>
            <a:br>
              <a:rPr lang="en-US" dirty="0"/>
            </a:br>
            <a:br>
              <a:rPr lang="en-US" dirty="0"/>
            </a:br>
            <a:r>
              <a:rPr lang="en-US" dirty="0"/>
              <a:t> (ERP, CMMS)                                           </a:t>
            </a:r>
            <a:br>
              <a:rPr lang="en-US" dirty="0"/>
            </a:br>
            <a:br>
              <a:rPr lang="en-US" dirty="0"/>
            </a:br>
            <a:br>
              <a:rPr lang="en-US" dirty="0"/>
            </a:br>
            <a:endParaRPr lang="en-US" dirty="0"/>
          </a:p>
        </p:txBody>
      </p:sp>
    </p:spTree>
    <p:extLst>
      <p:ext uri="{BB962C8B-B14F-4D97-AF65-F5344CB8AC3E}">
        <p14:creationId xmlns:p14="http://schemas.microsoft.com/office/powerpoint/2010/main" val="28697866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B40B0-1B41-CBA1-1061-48B23956FB93}"/>
              </a:ext>
            </a:extLst>
          </p:cNvPr>
          <p:cNvSpPr>
            <a:spLocks noGrp="1"/>
          </p:cNvSpPr>
          <p:nvPr>
            <p:ph type="title"/>
          </p:nvPr>
        </p:nvSpPr>
        <p:spPr>
          <a:xfrm>
            <a:off x="2479964" y="2697083"/>
            <a:ext cx="8610600" cy="2758145"/>
          </a:xfrm>
        </p:spPr>
        <p:txBody>
          <a:bodyPr>
            <a:normAutofit fontScale="90000"/>
          </a:bodyPr>
          <a:lstStyle/>
          <a:p>
            <a:r>
              <a:rPr lang="fa-IR" dirty="0"/>
              <a:t> </a:t>
            </a:r>
            <a:br>
              <a:rPr lang="en-US" dirty="0"/>
            </a:br>
            <a:r>
              <a:rPr lang="fa-IR" dirty="0"/>
              <a:t>چالش‌های پیاده‌سازی - بخش ۲</a:t>
            </a:r>
            <a:br>
              <a:rPr lang="fa-IR" dirty="0"/>
            </a:br>
            <a:br>
              <a:rPr lang="en-US" dirty="0"/>
            </a:br>
            <a:r>
              <a:rPr lang="fa-IR" dirty="0"/>
              <a:t>موانع انسانی و سازمانی</a:t>
            </a:r>
            <a:br>
              <a:rPr lang="fa-IR" dirty="0"/>
            </a:br>
            <a:br>
              <a:rPr lang="fa-IR" dirty="0"/>
            </a:br>
            <a:r>
              <a:rPr lang="fa-IR" dirty="0"/>
              <a:t>  · مقاومت در برابر تغییر: بی‌تمایلی نیروی کار به پذیرش فناوری جدید.</a:t>
            </a:r>
            <a:br>
              <a:rPr lang="fa-IR" dirty="0"/>
            </a:br>
            <a:r>
              <a:rPr lang="fa-IR" dirty="0"/>
              <a:t>  ·</a:t>
            </a:r>
            <a:br>
              <a:rPr lang="en-US" dirty="0"/>
            </a:br>
            <a:r>
              <a:rPr lang="fa-IR" dirty="0"/>
              <a:t> مسائل امنیت سایبری: محافظت از داده‌های حساس.</a:t>
            </a:r>
            <a:br>
              <a:rPr lang="fa-IR" dirty="0"/>
            </a:br>
            <a:r>
              <a:rPr lang="fa-IR" dirty="0"/>
              <a:t>  </a:t>
            </a:r>
            <a:br>
              <a:rPr lang="en-US" dirty="0"/>
            </a:br>
            <a:r>
              <a:rPr lang="fa-IR" dirty="0"/>
              <a:t>· نیاز به آموزش مداوم: آموزش نحوه استفاده از سیستم </a:t>
            </a:r>
            <a:r>
              <a:rPr lang="en-US" dirty="0"/>
              <a:t>AR.</a:t>
            </a:r>
            <a:br>
              <a:rPr lang="en-US" dirty="0"/>
            </a:br>
            <a:br>
              <a:rPr lang="en-US" dirty="0"/>
            </a:br>
            <a:br>
              <a:rPr lang="en-US" dirty="0"/>
            </a:br>
            <a:br>
              <a:rPr lang="fa-IR" dirty="0"/>
            </a:br>
            <a:endParaRPr lang="en-US" dirty="0"/>
          </a:p>
        </p:txBody>
      </p:sp>
    </p:spTree>
    <p:extLst>
      <p:ext uri="{BB962C8B-B14F-4D97-AF65-F5344CB8AC3E}">
        <p14:creationId xmlns:p14="http://schemas.microsoft.com/office/powerpoint/2010/main" val="22818253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1F548-3952-5BAE-F1A1-A4D06DFA6869}"/>
              </a:ext>
            </a:extLst>
          </p:cNvPr>
          <p:cNvSpPr>
            <a:spLocks noGrp="1"/>
          </p:cNvSpPr>
          <p:nvPr>
            <p:ph type="title"/>
          </p:nvPr>
        </p:nvSpPr>
        <p:spPr>
          <a:xfrm>
            <a:off x="4779818" y="639314"/>
            <a:ext cx="6726382" cy="5439367"/>
          </a:xfrm>
        </p:spPr>
        <p:txBody>
          <a:bodyPr>
            <a:normAutofit fontScale="90000"/>
          </a:bodyPr>
          <a:lstStyle/>
          <a:p>
            <a:r>
              <a:rPr lang="fa-IR" dirty="0"/>
              <a:t>چگونه می‌توان بر موانع غلبه کرد؟</a:t>
            </a:r>
            <a:br>
              <a:rPr lang="en-US" dirty="0"/>
            </a:br>
            <a:br>
              <a:rPr lang="fa-IR" dirty="0"/>
            </a:br>
            <a:r>
              <a:rPr lang="fa-IR" dirty="0"/>
              <a:t> </a:t>
            </a:r>
            <a:r>
              <a:rPr lang="fa-IR" sz="3600" dirty="0"/>
              <a:t> · شروع با پروژه‌های پایلوت کوچک و کم‌ریسک.</a:t>
            </a:r>
            <a:br>
              <a:rPr lang="en-US" sz="3600" dirty="0"/>
            </a:br>
            <a:br>
              <a:rPr lang="fa-IR" sz="3600" dirty="0"/>
            </a:br>
            <a:r>
              <a:rPr lang="fa-IR" sz="3600" dirty="0"/>
              <a:t>  · مشارکت دادن کاربران نهایی در فرآیند طراحی و انتخاب.</a:t>
            </a:r>
            <a:br>
              <a:rPr lang="en-US" sz="3600" dirty="0"/>
            </a:br>
            <a:br>
              <a:rPr lang="fa-IR" sz="3600" dirty="0"/>
            </a:br>
            <a:r>
              <a:rPr lang="fa-IR" sz="3600" dirty="0"/>
              <a:t>  · انتخاب راه‌حل‌های مقیاس‌پذیر و ماژولار.</a:t>
            </a:r>
            <a:br>
              <a:rPr lang="en-US" sz="3600" dirty="0"/>
            </a:br>
            <a:br>
              <a:rPr lang="fa-IR" sz="3600" dirty="0"/>
            </a:br>
            <a:r>
              <a:rPr lang="fa-IR" sz="3600" dirty="0"/>
              <a:t>  · سرمایه‌گذاری بر روی آموزش و پشتیبانی.</a:t>
            </a:r>
            <a:endParaRPr lang="en-US" sz="3600" dirty="0"/>
          </a:p>
        </p:txBody>
      </p:sp>
      <p:pic>
        <p:nvPicPr>
          <p:cNvPr id="5" name="Content Placeholder 4">
            <a:extLst>
              <a:ext uri="{FF2B5EF4-FFF2-40B4-BE49-F238E27FC236}">
                <a16:creationId xmlns:a16="http://schemas.microsoft.com/office/drawing/2014/main" id="{B608DA5F-5304-26E1-624D-CB350F1452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0388" y="1392382"/>
            <a:ext cx="4219430" cy="4239491"/>
          </a:xfrm>
        </p:spPr>
      </p:pic>
    </p:spTree>
    <p:extLst>
      <p:ext uri="{BB962C8B-B14F-4D97-AF65-F5344CB8AC3E}">
        <p14:creationId xmlns:p14="http://schemas.microsoft.com/office/powerpoint/2010/main" val="19747494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4A387-2BF7-C49C-A6B5-1F927DE45970}"/>
              </a:ext>
            </a:extLst>
          </p:cNvPr>
          <p:cNvSpPr>
            <a:spLocks noGrp="1"/>
          </p:cNvSpPr>
          <p:nvPr>
            <p:ph type="title"/>
          </p:nvPr>
        </p:nvSpPr>
        <p:spPr>
          <a:xfrm>
            <a:off x="5569527" y="2616232"/>
            <a:ext cx="5953991" cy="3348150"/>
          </a:xfrm>
        </p:spPr>
        <p:txBody>
          <a:bodyPr>
            <a:normAutofit fontScale="90000"/>
          </a:bodyPr>
          <a:lstStyle/>
          <a:p>
            <a:pPr rtl="1"/>
            <a:r>
              <a:rPr lang="fa-IR" dirty="0"/>
              <a:t>آینده صنعتی با</a:t>
            </a:r>
            <a:r>
              <a:rPr lang="en-US" dirty="0"/>
              <a:t> </a:t>
            </a:r>
            <a:r>
              <a:rPr lang="en-US" dirty="0" err="1"/>
              <a:t>ar</a:t>
            </a:r>
            <a:br>
              <a:rPr lang="fa-IR" dirty="0"/>
            </a:br>
            <a:br>
              <a:rPr lang="fa-IR" dirty="0"/>
            </a:br>
            <a:r>
              <a:rPr lang="fa-IR" dirty="0"/>
              <a:t>·یکپارچه‌سازی با هوش مصنوعی</a:t>
            </a:r>
            <a:r>
              <a:rPr lang="en-US" dirty="0"/>
              <a:t>(ai)</a:t>
            </a:r>
            <a:r>
              <a:rPr lang="fa-IR" dirty="0"/>
              <a:t>  </a:t>
            </a:r>
            <a:br>
              <a:rPr lang="fa-IR" dirty="0"/>
            </a:br>
            <a:r>
              <a:rPr lang="fa-IR" dirty="0"/>
              <a:t>برای پیش‌بینی حوادث.</a:t>
            </a:r>
            <a:br>
              <a:rPr lang="fa-IR" dirty="0"/>
            </a:br>
            <a:br>
              <a:rPr lang="en-US" dirty="0"/>
            </a:br>
            <a:r>
              <a:rPr lang="fa-IR" dirty="0"/>
              <a:t>.استفاده از اینترنت اشیا</a:t>
            </a:r>
            <a:r>
              <a:rPr lang="en-US" dirty="0"/>
              <a:t>  (IoT)</a:t>
            </a:r>
            <a:r>
              <a:rPr lang="fa-IR" dirty="0"/>
              <a:t> برای داده‌های لحظه‌ای از سنسورها.</a:t>
            </a:r>
            <a:br>
              <a:rPr lang="fa-IR" dirty="0"/>
            </a:br>
            <a:br>
              <a:rPr lang="fa-IR" dirty="0"/>
            </a:br>
            <a:r>
              <a:rPr lang="fa-IR" dirty="0"/>
              <a:t> · عینک‌های </a:t>
            </a:r>
            <a:r>
              <a:rPr lang="en-US" dirty="0"/>
              <a:t>AR </a:t>
            </a:r>
            <a:r>
              <a:rPr lang="fa-IR" dirty="0"/>
              <a:t>سبک‌تر و قدرتمندتر با باتری‌های بهتر.</a:t>
            </a:r>
            <a:br>
              <a:rPr lang="fa-IR" dirty="0"/>
            </a:br>
            <a:br>
              <a:rPr lang="fa-IR" dirty="0"/>
            </a:br>
            <a:r>
              <a:rPr lang="fa-IR" dirty="0"/>
              <a:t>  · متاورس صنعتی: ایجاد دوقلوهای دیجیتال کامل برای شبیه‌سازی.</a:t>
            </a:r>
            <a:br>
              <a:rPr lang="fa-IR" dirty="0"/>
            </a:br>
            <a:br>
              <a:rPr lang="en-US" dirty="0"/>
            </a:br>
            <a:br>
              <a:rPr lang="en-US" dirty="0"/>
            </a:br>
            <a:endParaRPr lang="en-US" dirty="0"/>
          </a:p>
        </p:txBody>
      </p:sp>
      <p:pic>
        <p:nvPicPr>
          <p:cNvPr id="9" name="Content Placeholder 8">
            <a:extLst>
              <a:ext uri="{FF2B5EF4-FFF2-40B4-BE49-F238E27FC236}">
                <a16:creationId xmlns:a16="http://schemas.microsoft.com/office/drawing/2014/main" id="{59CF7780-8CFA-220D-EE8F-54C0C458B5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8482" y="1995055"/>
            <a:ext cx="4187825" cy="3709553"/>
          </a:xfrm>
        </p:spPr>
      </p:pic>
    </p:spTree>
    <p:extLst>
      <p:ext uri="{BB962C8B-B14F-4D97-AF65-F5344CB8AC3E}">
        <p14:creationId xmlns:p14="http://schemas.microsoft.com/office/powerpoint/2010/main" val="24633138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AF1-99F8-0139-16CC-3DA8272F29DB}"/>
              </a:ext>
            </a:extLst>
          </p:cNvPr>
          <p:cNvSpPr>
            <a:spLocks noGrp="1"/>
          </p:cNvSpPr>
          <p:nvPr>
            <p:ph type="ctrTitle"/>
          </p:nvPr>
        </p:nvSpPr>
        <p:spPr>
          <a:xfrm>
            <a:off x="7949047" y="1662543"/>
            <a:ext cx="4149435" cy="1610591"/>
          </a:xfrm>
        </p:spPr>
        <p:txBody>
          <a:bodyPr>
            <a:normAutofit/>
          </a:bodyPr>
          <a:lstStyle/>
          <a:p>
            <a:pPr algn="ctr" rtl="1"/>
            <a:r>
              <a:rPr lang="fa-IR" sz="3600" dirty="0"/>
              <a:t>نقشه راه </a:t>
            </a:r>
            <a:r>
              <a:rPr lang="en-US" sz="3600" dirty="0" err="1"/>
              <a:t>RoadmaP</a:t>
            </a:r>
            <a:br>
              <a:rPr lang="en-US" sz="3600" dirty="0"/>
            </a:br>
            <a:endParaRPr lang="en-US" sz="3600" dirty="0"/>
          </a:p>
        </p:txBody>
      </p:sp>
      <p:sp>
        <p:nvSpPr>
          <p:cNvPr id="3" name="Subtitle 2">
            <a:extLst>
              <a:ext uri="{FF2B5EF4-FFF2-40B4-BE49-F238E27FC236}">
                <a16:creationId xmlns:a16="http://schemas.microsoft.com/office/drawing/2014/main" id="{BB671582-9D29-0E24-E7E6-6F02F2AA1867}"/>
              </a:ext>
            </a:extLst>
          </p:cNvPr>
          <p:cNvSpPr>
            <a:spLocks noGrp="1"/>
          </p:cNvSpPr>
          <p:nvPr>
            <p:ph type="subTitle" idx="1"/>
          </p:nvPr>
        </p:nvSpPr>
        <p:spPr>
          <a:xfrm>
            <a:off x="0" y="862444"/>
            <a:ext cx="10619508" cy="4447309"/>
          </a:xfrm>
        </p:spPr>
        <p:txBody>
          <a:bodyPr>
            <a:normAutofit fontScale="92500" lnSpcReduction="10000"/>
          </a:bodyPr>
          <a:lstStyle/>
          <a:p>
            <a:pPr algn="ctr"/>
            <a:r>
              <a:rPr lang="fa-IR" sz="2400" dirty="0"/>
              <a:t> ارزیابی نیازها و شناسایی حوزه‌های پرریسک.</a:t>
            </a:r>
            <a:endParaRPr lang="en-US" sz="2400" dirty="0"/>
          </a:p>
          <a:p>
            <a:pPr algn="ctr"/>
            <a:endParaRPr lang="fa-IR" sz="2400" dirty="0"/>
          </a:p>
          <a:p>
            <a:pPr algn="ctr" rtl="1"/>
            <a:r>
              <a:rPr lang="fa-IR" sz="2400" dirty="0"/>
              <a:t>تعیین اهداف و معیارهای موفقیت</a:t>
            </a:r>
            <a:r>
              <a:rPr lang="en-US" sz="2400" dirty="0"/>
              <a:t>(KPI)</a:t>
            </a:r>
          </a:p>
          <a:p>
            <a:pPr algn="ctr" rtl="1"/>
            <a:endParaRPr lang="en-US" sz="2400" dirty="0"/>
          </a:p>
          <a:p>
            <a:pPr algn="ctr" rtl="1"/>
            <a:r>
              <a:rPr lang="fa-IR" sz="2400" dirty="0"/>
              <a:t>انتخاب فناوری و تامین‌کننده مناسب</a:t>
            </a:r>
            <a:endParaRPr lang="en-US" sz="2400" dirty="0"/>
          </a:p>
          <a:p>
            <a:pPr algn="ctr" rtl="1"/>
            <a:endParaRPr lang="en-US" sz="2400" dirty="0"/>
          </a:p>
          <a:p>
            <a:pPr algn="ctr" rtl="1"/>
            <a:r>
              <a:rPr lang="fa-IR" sz="2400" dirty="0"/>
              <a:t>اجرای پروژه پایلوت.</a:t>
            </a:r>
            <a:endParaRPr lang="en-US" sz="2400" dirty="0"/>
          </a:p>
          <a:p>
            <a:pPr algn="ctr" rtl="1"/>
            <a:endParaRPr lang="fa-IR" sz="2400" dirty="0"/>
          </a:p>
          <a:p>
            <a:pPr algn="ctr"/>
            <a:r>
              <a:rPr lang="fa-IR" sz="2400" dirty="0"/>
              <a:t>آموزش کاربران نهایی.</a:t>
            </a:r>
            <a:endParaRPr lang="en-US" sz="2400" dirty="0"/>
          </a:p>
          <a:p>
            <a:pPr algn="ctr"/>
            <a:endParaRPr lang="fa-IR" sz="2400" dirty="0"/>
          </a:p>
          <a:p>
            <a:pPr algn="ctr"/>
            <a:r>
              <a:rPr lang="fa-IR" sz="2400" dirty="0"/>
              <a:t>توسعه و مقیاس‌گذاری در کل سازمان.</a:t>
            </a:r>
          </a:p>
          <a:p>
            <a:pPr algn="r"/>
            <a:endParaRPr lang="en-US" sz="2400" dirty="0"/>
          </a:p>
        </p:txBody>
      </p:sp>
    </p:spTree>
    <p:extLst>
      <p:ext uri="{BB962C8B-B14F-4D97-AF65-F5344CB8AC3E}">
        <p14:creationId xmlns:p14="http://schemas.microsoft.com/office/powerpoint/2010/main" val="26408410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8D791-5F0A-6E49-2EAF-EA22C44BE343}"/>
              </a:ext>
            </a:extLst>
          </p:cNvPr>
          <p:cNvSpPr>
            <a:spLocks noGrp="1"/>
          </p:cNvSpPr>
          <p:nvPr>
            <p:ph type="title"/>
          </p:nvPr>
        </p:nvSpPr>
        <p:spPr>
          <a:xfrm>
            <a:off x="3044537" y="696192"/>
            <a:ext cx="5884718" cy="914400"/>
          </a:xfrm>
        </p:spPr>
        <p:txBody>
          <a:bodyPr>
            <a:normAutofit/>
          </a:bodyPr>
          <a:lstStyle/>
          <a:p>
            <a:pPr algn="ctr"/>
            <a:r>
              <a:rPr lang="fa-IR" sz="3200" dirty="0"/>
              <a:t>چه ابزارهایی در دسترس هستند؟</a:t>
            </a:r>
            <a:endParaRPr lang="en-US" sz="3200" dirty="0"/>
          </a:p>
        </p:txBody>
      </p:sp>
      <p:sp>
        <p:nvSpPr>
          <p:cNvPr id="3" name="Content Placeholder 2">
            <a:extLst>
              <a:ext uri="{FF2B5EF4-FFF2-40B4-BE49-F238E27FC236}">
                <a16:creationId xmlns:a16="http://schemas.microsoft.com/office/drawing/2014/main" id="{B9271E7B-129D-5228-A464-A49B4EA35601}"/>
              </a:ext>
            </a:extLst>
          </p:cNvPr>
          <p:cNvSpPr>
            <a:spLocks noGrp="1"/>
          </p:cNvSpPr>
          <p:nvPr>
            <p:ph idx="1"/>
          </p:nvPr>
        </p:nvSpPr>
        <p:spPr>
          <a:xfrm>
            <a:off x="415636" y="2192481"/>
            <a:ext cx="11617037" cy="3512127"/>
          </a:xfrm>
        </p:spPr>
        <p:txBody>
          <a:bodyPr>
            <a:normAutofit/>
          </a:bodyPr>
          <a:lstStyle/>
          <a:p>
            <a:pPr algn="r" rtl="1"/>
            <a:r>
              <a:rPr lang="fa-IR" dirty="0"/>
              <a:t>دستگاه‌های پوشیدنی: </a:t>
            </a:r>
            <a:r>
              <a:rPr lang="en-US" dirty="0"/>
              <a:t>Microsoft HoloLens, Google Glass Enterprise, </a:t>
            </a:r>
            <a:r>
              <a:rPr lang="en-US" dirty="0" err="1"/>
              <a:t>RealWear</a:t>
            </a:r>
            <a:endParaRPr lang="en-US" dirty="0"/>
          </a:p>
          <a:p>
            <a:pPr marL="0" indent="0" algn="r" rtl="1">
              <a:buNone/>
            </a:pPr>
            <a:endParaRPr lang="en-US" dirty="0"/>
          </a:p>
          <a:p>
            <a:pPr algn="r" rtl="1"/>
            <a:r>
              <a:rPr lang="fa-IR" dirty="0"/>
              <a:t>پلتفرم‌های نرم‌افزاری: </a:t>
            </a:r>
            <a:r>
              <a:rPr lang="en-US" dirty="0"/>
              <a:t>PTC Vuforia, Scope AR, </a:t>
            </a:r>
            <a:r>
              <a:rPr lang="en-US" dirty="0" err="1"/>
              <a:t>Taqtile</a:t>
            </a:r>
            <a:endParaRPr lang="en-US" dirty="0"/>
          </a:p>
          <a:p>
            <a:pPr marL="0" indent="0" algn="r" rtl="1">
              <a:buNone/>
            </a:pPr>
            <a:endParaRPr lang="en-US" dirty="0"/>
          </a:p>
          <a:p>
            <a:pPr algn="r" rtl="1"/>
            <a:r>
              <a:rPr lang="fa-IR" dirty="0"/>
              <a:t>توسعه دهندگان: </a:t>
            </a:r>
            <a:r>
              <a:rPr lang="en-US" dirty="0"/>
              <a:t>Unity, ARKit (Apple), </a:t>
            </a:r>
            <a:r>
              <a:rPr lang="en-US" dirty="0" err="1"/>
              <a:t>ARCore</a:t>
            </a:r>
            <a:r>
              <a:rPr lang="en-US" dirty="0"/>
              <a:t> (Google)</a:t>
            </a:r>
          </a:p>
          <a:p>
            <a:pPr marL="0" indent="0" algn="ctr" rtl="1">
              <a:buNone/>
            </a:pPr>
            <a:endParaRPr lang="en-US" dirty="0"/>
          </a:p>
          <a:p>
            <a:pPr algn="r" rtl="1"/>
            <a:r>
              <a:rPr lang="fa-IR" dirty="0"/>
              <a:t>لوگو: لوگوی شرکت‌های نامبرده شده.</a:t>
            </a:r>
            <a:endParaRPr lang="en-US" dirty="0"/>
          </a:p>
        </p:txBody>
      </p:sp>
    </p:spTree>
    <p:extLst>
      <p:ext uri="{BB962C8B-B14F-4D97-AF65-F5344CB8AC3E}">
        <p14:creationId xmlns:p14="http://schemas.microsoft.com/office/powerpoint/2010/main" val="16414055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CA273-2DD8-0EF6-601D-6AE8766C1031}"/>
              </a:ext>
            </a:extLst>
          </p:cNvPr>
          <p:cNvSpPr>
            <a:spLocks noGrp="1"/>
          </p:cNvSpPr>
          <p:nvPr>
            <p:ph type="title"/>
          </p:nvPr>
        </p:nvSpPr>
        <p:spPr>
          <a:xfrm>
            <a:off x="5060373" y="-446809"/>
            <a:ext cx="7278485" cy="1413163"/>
          </a:xfrm>
        </p:spPr>
        <p:txBody>
          <a:bodyPr>
            <a:noAutofit/>
          </a:bodyPr>
          <a:lstStyle/>
          <a:p>
            <a:pPr algn="ctr" rtl="1"/>
            <a:r>
              <a:rPr lang="en-US" sz="3600" dirty="0"/>
              <a:t>AR </a:t>
            </a:r>
            <a:r>
              <a:rPr lang="fa-IR" sz="3600" dirty="0"/>
              <a:t>در پروژه های (بازگشت سرمایه) </a:t>
            </a:r>
            <a:r>
              <a:rPr lang="en-US" sz="3600" dirty="0"/>
              <a:t>ROI</a:t>
            </a:r>
            <a:r>
              <a:rPr lang="fa-IR" sz="3600" dirty="0"/>
              <a:t> </a:t>
            </a:r>
            <a:endParaRPr lang="en-US" sz="3600" dirty="0"/>
          </a:p>
        </p:txBody>
      </p:sp>
      <p:pic>
        <p:nvPicPr>
          <p:cNvPr id="6" name="Picture Placeholder 5">
            <a:extLst>
              <a:ext uri="{FF2B5EF4-FFF2-40B4-BE49-F238E27FC236}">
                <a16:creationId xmlns:a16="http://schemas.microsoft.com/office/drawing/2014/main" id="{D1869681-B4BA-F56B-1F4F-562D6D77DB1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6468" r="6468"/>
          <a:stretch>
            <a:fillRect/>
          </a:stretch>
        </p:blipFill>
        <p:spPr>
          <a:xfrm>
            <a:off x="9438554" y="3704288"/>
            <a:ext cx="2582862" cy="2836862"/>
          </a:xfrm>
        </p:spPr>
      </p:pic>
      <p:sp>
        <p:nvSpPr>
          <p:cNvPr id="4" name="Text Placeholder 3">
            <a:extLst>
              <a:ext uri="{FF2B5EF4-FFF2-40B4-BE49-F238E27FC236}">
                <a16:creationId xmlns:a16="http://schemas.microsoft.com/office/drawing/2014/main" id="{72836BE0-A2B6-0CC6-A19A-8ADFE0CEA943}"/>
              </a:ext>
            </a:extLst>
          </p:cNvPr>
          <p:cNvSpPr>
            <a:spLocks noGrp="1"/>
          </p:cNvSpPr>
          <p:nvPr>
            <p:ph type="body" sz="half" idx="2"/>
          </p:nvPr>
        </p:nvSpPr>
        <p:spPr>
          <a:xfrm>
            <a:off x="0" y="1132609"/>
            <a:ext cx="9351818" cy="3990110"/>
          </a:xfrm>
        </p:spPr>
        <p:txBody>
          <a:bodyPr>
            <a:normAutofit/>
          </a:bodyPr>
          <a:lstStyle/>
          <a:p>
            <a:pPr algn="r"/>
            <a:r>
              <a:rPr lang="fa-IR" sz="2000" dirty="0"/>
              <a:t> </a:t>
            </a:r>
            <a:r>
              <a:rPr lang="fa-IR" sz="2800" dirty="0"/>
              <a:t>توجیه اقتصادی سرمایه‌گذاری</a:t>
            </a:r>
            <a:endParaRPr lang="en-US" sz="2800" dirty="0"/>
          </a:p>
          <a:p>
            <a:pPr algn="r"/>
            <a:endParaRPr lang="en-US" sz="3200" dirty="0"/>
          </a:p>
          <a:p>
            <a:pPr algn="r"/>
            <a:r>
              <a:rPr lang="fa-IR" sz="3200" dirty="0"/>
              <a:t>· کاهش هزینه‌ها: کاهش غرامت حوادث، کاهش هزینه‌های تعمیرات.</a:t>
            </a:r>
            <a:endParaRPr lang="en-US" sz="3200" dirty="0"/>
          </a:p>
          <a:p>
            <a:pPr algn="r"/>
            <a:endParaRPr lang="en-US" sz="3200" dirty="0"/>
          </a:p>
          <a:p>
            <a:pPr algn="r"/>
            <a:r>
              <a:rPr lang="fa-IR" sz="3200" dirty="0"/>
              <a:t>· افزایش درآمد: کاهش زمان توقف خط تولید، افزایش کیفیت</a:t>
            </a:r>
            <a:endParaRPr lang="en-US" sz="3200" dirty="0"/>
          </a:p>
          <a:p>
            <a:pPr algn="r"/>
            <a:endParaRPr lang="en-US" sz="3200" dirty="0"/>
          </a:p>
          <a:p>
            <a:pPr algn="r"/>
            <a:r>
              <a:rPr lang="fa-IR" sz="3200" dirty="0"/>
              <a:t>· صرفه‌جویی‌های غیرمستقیم: کاهش جابجایی نیرو، حفظ دانش.</a:t>
            </a:r>
            <a:endParaRPr lang="en-US" sz="3200" dirty="0"/>
          </a:p>
        </p:txBody>
      </p:sp>
    </p:spTree>
    <p:extLst>
      <p:ext uri="{BB962C8B-B14F-4D97-AF65-F5344CB8AC3E}">
        <p14:creationId xmlns:p14="http://schemas.microsoft.com/office/powerpoint/2010/main" val="136915955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38017-A21D-9CE6-5FF9-BE70B84A38D2}"/>
              </a:ext>
            </a:extLst>
          </p:cNvPr>
          <p:cNvSpPr>
            <a:spLocks noGrp="1"/>
          </p:cNvSpPr>
          <p:nvPr>
            <p:ph type="title"/>
          </p:nvPr>
        </p:nvSpPr>
        <p:spPr>
          <a:xfrm>
            <a:off x="3688772" y="332508"/>
            <a:ext cx="8181109" cy="1257301"/>
          </a:xfrm>
        </p:spPr>
        <p:txBody>
          <a:bodyPr/>
          <a:lstStyle/>
          <a:p>
            <a:pPr rtl="1"/>
            <a:r>
              <a:rPr lang="fa-IR" dirty="0"/>
              <a:t>در محیط های صنعتی </a:t>
            </a:r>
            <a:r>
              <a:rPr lang="en-US" dirty="0"/>
              <a:t>AR</a:t>
            </a:r>
            <a:r>
              <a:rPr lang="fa-IR" dirty="0"/>
              <a:t> مزایای استفاده از:</a:t>
            </a:r>
            <a:endParaRPr lang="en-US" dirty="0"/>
          </a:p>
        </p:txBody>
      </p:sp>
      <p:pic>
        <p:nvPicPr>
          <p:cNvPr id="5" name="Content Placeholder 4">
            <a:extLst>
              <a:ext uri="{FF2B5EF4-FFF2-40B4-BE49-F238E27FC236}">
                <a16:creationId xmlns:a16="http://schemas.microsoft.com/office/drawing/2014/main" id="{32CAD56F-AAF7-20FC-C258-8A1F2D7423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589809"/>
            <a:ext cx="10820400" cy="4852555"/>
          </a:xfrm>
        </p:spPr>
      </p:pic>
    </p:spTree>
    <p:extLst>
      <p:ext uri="{BB962C8B-B14F-4D97-AF65-F5344CB8AC3E}">
        <p14:creationId xmlns:p14="http://schemas.microsoft.com/office/powerpoint/2010/main" val="3961530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680B1F-0FEB-3825-9AC2-459E9989F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037" y="2867890"/>
            <a:ext cx="5552314" cy="3664527"/>
          </a:xfrm>
          <a:prstGeom prst="rect">
            <a:avLst/>
          </a:prstGeom>
        </p:spPr>
      </p:pic>
      <p:pic>
        <p:nvPicPr>
          <p:cNvPr id="7" name="Picture 6">
            <a:extLst>
              <a:ext uri="{FF2B5EF4-FFF2-40B4-BE49-F238E27FC236}">
                <a16:creationId xmlns:a16="http://schemas.microsoft.com/office/drawing/2014/main" id="{953A58EA-878D-988E-8DAB-2C479BA41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2651" y="737754"/>
            <a:ext cx="5498939" cy="3664527"/>
          </a:xfrm>
          <a:prstGeom prst="rect">
            <a:avLst/>
          </a:prstGeom>
        </p:spPr>
      </p:pic>
    </p:spTree>
    <p:extLst>
      <p:ext uri="{BB962C8B-B14F-4D97-AF65-F5344CB8AC3E}">
        <p14:creationId xmlns:p14="http://schemas.microsoft.com/office/powerpoint/2010/main" val="34044780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5D451-ED66-372F-9615-1A4FFA8A14FD}"/>
              </a:ext>
            </a:extLst>
          </p:cNvPr>
          <p:cNvSpPr>
            <a:spLocks noGrp="1"/>
          </p:cNvSpPr>
          <p:nvPr>
            <p:ph type="title"/>
          </p:nvPr>
        </p:nvSpPr>
        <p:spPr>
          <a:xfrm>
            <a:off x="945574" y="166257"/>
            <a:ext cx="11024754" cy="883226"/>
          </a:xfrm>
        </p:spPr>
        <p:txBody>
          <a:bodyPr>
            <a:noAutofit/>
          </a:bodyPr>
          <a:lstStyle/>
          <a:p>
            <a:pPr algn="ctr"/>
            <a:r>
              <a:rPr lang="fa-IR" sz="6000" dirty="0"/>
              <a:t>مقدمه</a:t>
            </a:r>
            <a:endParaRPr lang="en-US" sz="6000" dirty="0"/>
          </a:p>
        </p:txBody>
      </p:sp>
      <p:sp>
        <p:nvSpPr>
          <p:cNvPr id="3" name="Text Placeholder 2">
            <a:extLst>
              <a:ext uri="{FF2B5EF4-FFF2-40B4-BE49-F238E27FC236}">
                <a16:creationId xmlns:a16="http://schemas.microsoft.com/office/drawing/2014/main" id="{48B716A9-E8A8-5491-3D2D-6C0A4585B00C}"/>
              </a:ext>
            </a:extLst>
          </p:cNvPr>
          <p:cNvSpPr>
            <a:spLocks noGrp="1"/>
          </p:cNvSpPr>
          <p:nvPr>
            <p:ph type="body" idx="1"/>
          </p:nvPr>
        </p:nvSpPr>
        <p:spPr>
          <a:xfrm>
            <a:off x="1024467" y="1049483"/>
            <a:ext cx="10945860" cy="3547918"/>
          </a:xfrm>
        </p:spPr>
        <p:txBody>
          <a:bodyPr>
            <a:noAutofit/>
          </a:bodyPr>
          <a:lstStyle/>
          <a:p>
            <a:r>
              <a:rPr lang="fa-IR" sz="3200" dirty="0"/>
              <a:t>ایمنی صنعتی و واقعیت افزوده: نسل بعدی حفاظت از نیروی کار</a:t>
            </a:r>
          </a:p>
          <a:p>
            <a:endParaRPr lang="fa-IR" sz="3200" dirty="0"/>
          </a:p>
          <a:p>
            <a:r>
              <a:rPr lang="fa-IR" sz="3200" dirty="0"/>
              <a:t>چالش: محیط‌های صنعتی پرخطر و خطاهای انسانی، علت اصلی حوادث جبران‌ناپذیر هستند.</a:t>
            </a:r>
          </a:p>
          <a:p>
            <a:endParaRPr lang="fa-IR" sz="3200" dirty="0"/>
          </a:p>
          <a:p>
            <a:r>
              <a:rPr lang="fa-IR" sz="3200" dirty="0"/>
              <a:t>راه‌حل: واقعیت افزوده با نمایش اطلاعات دیجیتال بر روی دنیای واقعی، یک لایه هوشمند از ایمنی ایجاد می‌کند.</a:t>
            </a:r>
          </a:p>
        </p:txBody>
      </p:sp>
    </p:spTree>
    <p:extLst>
      <p:ext uri="{BB962C8B-B14F-4D97-AF65-F5344CB8AC3E}">
        <p14:creationId xmlns:p14="http://schemas.microsoft.com/office/powerpoint/2010/main" val="17887911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D7EA06-054F-209D-4587-FA9420A255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2235" y="2595419"/>
            <a:ext cx="5582227" cy="3634705"/>
          </a:xfrm>
          <a:prstGeom prst="rect">
            <a:avLst/>
          </a:prstGeom>
        </p:spPr>
      </p:pic>
      <p:pic>
        <p:nvPicPr>
          <p:cNvPr id="8" name="Picture 7">
            <a:extLst>
              <a:ext uri="{FF2B5EF4-FFF2-40B4-BE49-F238E27FC236}">
                <a16:creationId xmlns:a16="http://schemas.microsoft.com/office/drawing/2014/main" id="{402F5743-5A19-C7F8-67C3-1E295DCC49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538" y="2595419"/>
            <a:ext cx="5452058" cy="3634705"/>
          </a:xfrm>
          <a:prstGeom prst="rect">
            <a:avLst/>
          </a:prstGeom>
        </p:spPr>
      </p:pic>
      <p:sp>
        <p:nvSpPr>
          <p:cNvPr id="9" name="TextBox 8">
            <a:extLst>
              <a:ext uri="{FF2B5EF4-FFF2-40B4-BE49-F238E27FC236}">
                <a16:creationId xmlns:a16="http://schemas.microsoft.com/office/drawing/2014/main" id="{824829BC-30DF-767B-675D-A8F421E957B1}"/>
              </a:ext>
            </a:extLst>
          </p:cNvPr>
          <p:cNvSpPr txBox="1"/>
          <p:nvPr/>
        </p:nvSpPr>
        <p:spPr>
          <a:xfrm>
            <a:off x="4083627" y="1059874"/>
            <a:ext cx="7284028" cy="769441"/>
          </a:xfrm>
          <a:prstGeom prst="rect">
            <a:avLst/>
          </a:prstGeom>
          <a:noFill/>
        </p:spPr>
        <p:txBody>
          <a:bodyPr wrap="square" rtlCol="0">
            <a:spAutoFit/>
          </a:bodyPr>
          <a:lstStyle/>
          <a:p>
            <a:r>
              <a:rPr lang="fa-IR" sz="4400" dirty="0"/>
              <a:t>کاربرد واقعیت افزوده در معماری</a:t>
            </a:r>
            <a:endParaRPr lang="en-US" sz="4400" dirty="0"/>
          </a:p>
        </p:txBody>
      </p:sp>
    </p:spTree>
    <p:extLst>
      <p:ext uri="{BB962C8B-B14F-4D97-AF65-F5344CB8AC3E}">
        <p14:creationId xmlns:p14="http://schemas.microsoft.com/office/powerpoint/2010/main" val="3591784951"/>
      </p:ext>
    </p:extLst>
  </p:cSld>
  <p:clrMapOvr>
    <a:masterClrMapping/>
  </p:clrMapOvr>
  <p:transition spd="slow">
    <p:comb/>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83E83-E10D-B674-116B-85AE2DE9EBC3}"/>
              </a:ext>
            </a:extLst>
          </p:cNvPr>
          <p:cNvSpPr>
            <a:spLocks noGrp="1"/>
          </p:cNvSpPr>
          <p:nvPr>
            <p:ph type="title"/>
          </p:nvPr>
        </p:nvSpPr>
        <p:spPr>
          <a:xfrm>
            <a:off x="893618" y="415635"/>
            <a:ext cx="9698182" cy="801877"/>
          </a:xfrm>
        </p:spPr>
        <p:txBody>
          <a:bodyPr>
            <a:normAutofit fontScale="90000"/>
          </a:bodyPr>
          <a:lstStyle/>
          <a:p>
            <a:pPr algn="ctr"/>
            <a:r>
              <a:rPr lang="fa-IR" dirty="0"/>
              <a:t>5 کابرد واقعیت افزوده در معماری، مهندسی و ساخت و ساز</a:t>
            </a:r>
            <a:endParaRPr lang="en-US" dirty="0"/>
          </a:p>
        </p:txBody>
      </p:sp>
      <p:sp>
        <p:nvSpPr>
          <p:cNvPr id="3" name="Text Placeholder 2">
            <a:extLst>
              <a:ext uri="{FF2B5EF4-FFF2-40B4-BE49-F238E27FC236}">
                <a16:creationId xmlns:a16="http://schemas.microsoft.com/office/drawing/2014/main" id="{9EFBD5E2-56A9-F034-C413-2CEFB6B1BDAD}"/>
              </a:ext>
            </a:extLst>
          </p:cNvPr>
          <p:cNvSpPr>
            <a:spLocks noGrp="1"/>
          </p:cNvSpPr>
          <p:nvPr>
            <p:ph type="body" idx="1"/>
          </p:nvPr>
        </p:nvSpPr>
        <p:spPr>
          <a:xfrm>
            <a:off x="176645" y="1787235"/>
            <a:ext cx="11526982" cy="3283529"/>
          </a:xfrm>
        </p:spPr>
        <p:txBody>
          <a:bodyPr>
            <a:noAutofit/>
          </a:bodyPr>
          <a:lstStyle/>
          <a:p>
            <a:pPr algn="ctr"/>
            <a:r>
              <a:rPr lang="fa-IR" sz="3200" dirty="0"/>
              <a:t>1.برنامه ریزی پروژه</a:t>
            </a:r>
          </a:p>
          <a:p>
            <a:pPr algn="ctr"/>
            <a:r>
              <a:rPr lang="fa-IR" sz="3200" dirty="0"/>
              <a:t>2. همکاری در زمان واقعی</a:t>
            </a:r>
          </a:p>
          <a:p>
            <a:pPr algn="ctr"/>
            <a:r>
              <a:rPr lang="fa-IR" sz="3200" dirty="0"/>
              <a:t>3. ساخت و ساز زیرزمینی</a:t>
            </a:r>
          </a:p>
          <a:p>
            <a:pPr algn="ctr"/>
            <a:r>
              <a:rPr lang="fa-IR" sz="3200" dirty="0"/>
              <a:t>4. بازرسی</a:t>
            </a:r>
          </a:p>
          <a:p>
            <a:pPr algn="ctr"/>
            <a:r>
              <a:rPr lang="fa-IR" sz="3200" dirty="0"/>
              <a:t>5. عملیات تاسیسات و تعمیر و نگهداری</a:t>
            </a:r>
            <a:endParaRPr lang="en-US" sz="3200" dirty="0"/>
          </a:p>
        </p:txBody>
      </p:sp>
    </p:spTree>
    <p:extLst>
      <p:ext uri="{BB962C8B-B14F-4D97-AF65-F5344CB8AC3E}">
        <p14:creationId xmlns:p14="http://schemas.microsoft.com/office/powerpoint/2010/main" val="18846263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F4B8F-48A0-4074-286F-8E0071358C95}"/>
              </a:ext>
            </a:extLst>
          </p:cNvPr>
          <p:cNvSpPr>
            <a:spLocks noGrp="1"/>
          </p:cNvSpPr>
          <p:nvPr>
            <p:ph type="title"/>
          </p:nvPr>
        </p:nvSpPr>
        <p:spPr>
          <a:xfrm>
            <a:off x="2280805" y="145761"/>
            <a:ext cx="7630390" cy="955675"/>
          </a:xfrm>
        </p:spPr>
        <p:txBody>
          <a:bodyPr/>
          <a:lstStyle/>
          <a:p>
            <a:pPr algn="ctr"/>
            <a:r>
              <a:rPr lang="fa-IR" dirty="0"/>
              <a:t>مزایای واقعیت افزوده برای معماران</a:t>
            </a:r>
            <a:endParaRPr lang="en-US" dirty="0"/>
          </a:p>
        </p:txBody>
      </p:sp>
      <p:sp>
        <p:nvSpPr>
          <p:cNvPr id="3" name="Text Placeholder 2">
            <a:extLst>
              <a:ext uri="{FF2B5EF4-FFF2-40B4-BE49-F238E27FC236}">
                <a16:creationId xmlns:a16="http://schemas.microsoft.com/office/drawing/2014/main" id="{0C85EDDB-447B-405D-BED5-C26140FCCF22}"/>
              </a:ext>
            </a:extLst>
          </p:cNvPr>
          <p:cNvSpPr>
            <a:spLocks noGrp="1"/>
          </p:cNvSpPr>
          <p:nvPr>
            <p:ph type="body" idx="1"/>
          </p:nvPr>
        </p:nvSpPr>
        <p:spPr>
          <a:xfrm>
            <a:off x="1024466" y="1340427"/>
            <a:ext cx="9813251" cy="3262746"/>
          </a:xfrm>
        </p:spPr>
        <p:txBody>
          <a:bodyPr>
            <a:normAutofit/>
          </a:bodyPr>
          <a:lstStyle/>
          <a:p>
            <a:pPr rtl="1"/>
            <a:r>
              <a:rPr lang="en-US" sz="2800" dirty="0"/>
              <a:t>AR ✅ </a:t>
            </a:r>
            <a:r>
              <a:rPr lang="fa-IR" sz="2800" dirty="0"/>
              <a:t>به شما یک ایده واقعی از اینکه یک طرح قبل از ساخته شدن یا ساخته شدن چگونه خواهد بود، می دهد. این نه تنها باعث صرفه جویی در هزینه مواد یا نیروی کار می شود، بلکه زمان بسیار کمتری نسبت به هر روش سنتی می گیرد.</a:t>
            </a:r>
          </a:p>
          <a:p>
            <a:pPr rtl="1"/>
            <a:endParaRPr lang="fa-IR" sz="2800" dirty="0"/>
          </a:p>
          <a:p>
            <a:pPr rtl="1"/>
            <a:r>
              <a:rPr lang="en-US" sz="2800" dirty="0"/>
              <a:t>✅ </a:t>
            </a:r>
            <a:r>
              <a:rPr lang="fa-IR" sz="2800" dirty="0"/>
              <a:t>واقعیت افزوده به معماران اجازه می دهد تا هزینه های ساخت و زمان پروژه های خود را به طور دقیق پیش بینی کنند، یکی دیگر از مواردی که روش های سنتی نمی توانند به خوبی انجام دهند.</a:t>
            </a:r>
            <a:endParaRPr lang="en-US" sz="2800" dirty="0"/>
          </a:p>
        </p:txBody>
      </p:sp>
    </p:spTree>
    <p:extLst>
      <p:ext uri="{BB962C8B-B14F-4D97-AF65-F5344CB8AC3E}">
        <p14:creationId xmlns:p14="http://schemas.microsoft.com/office/powerpoint/2010/main" val="1351478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FDB6CC-1C6F-DC02-ADD4-280EBE8E3CC2}"/>
              </a:ext>
            </a:extLst>
          </p:cNvPr>
          <p:cNvSpPr txBox="1"/>
          <p:nvPr/>
        </p:nvSpPr>
        <p:spPr>
          <a:xfrm>
            <a:off x="1485900" y="1226128"/>
            <a:ext cx="10359736" cy="5078313"/>
          </a:xfrm>
          <a:prstGeom prst="rect">
            <a:avLst/>
          </a:prstGeom>
          <a:noFill/>
        </p:spPr>
        <p:txBody>
          <a:bodyPr wrap="square" rtlCol="0">
            <a:spAutoFit/>
          </a:bodyPr>
          <a:lstStyle/>
          <a:p>
            <a:pPr algn="r" rtl="1"/>
            <a:r>
              <a:rPr lang="en-US" sz="3600" dirty="0"/>
              <a:t>✅ </a:t>
            </a:r>
            <a:r>
              <a:rPr lang="fa-IR" sz="3600" dirty="0"/>
              <a:t>با داشتن اطلاعاتی در مورد هزینه و زمان ساخت، معماران می توانند با مشتریان برای بهبود طرح های طراحی یا تغییر اهداف پروژه در صورت لزوم مذاکره کنند. این مذاکرات ممکن است منجر به رضایت بیشتر هر دو طرف شود، حتی اگر طرح اولیه را تغییر دهد.</a:t>
            </a:r>
          </a:p>
          <a:p>
            <a:pPr algn="l" rtl="1"/>
            <a:endParaRPr lang="fa-IR" sz="3600" dirty="0"/>
          </a:p>
          <a:p>
            <a:pPr algn="r" rtl="1"/>
            <a:r>
              <a:rPr lang="en-US" sz="3600" dirty="0"/>
              <a:t>✅ </a:t>
            </a:r>
            <a:r>
              <a:rPr lang="fa-IR" sz="3600" dirty="0"/>
              <a:t>واقعیت افزوده همچنین کاربردهایی خارج از تجسم صرف دارد. شرکت های معماری از این فناوری برای اهداف آموزشی و مدیریت داده ها نیز استفاده می کنند.</a:t>
            </a:r>
            <a:endParaRPr lang="en-US" sz="3600" dirty="0"/>
          </a:p>
        </p:txBody>
      </p:sp>
    </p:spTree>
    <p:extLst>
      <p:ext uri="{BB962C8B-B14F-4D97-AF65-F5344CB8AC3E}">
        <p14:creationId xmlns:p14="http://schemas.microsoft.com/office/powerpoint/2010/main" val="926903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4A580-B0C0-6430-3137-B46DC3E53005}"/>
              </a:ext>
            </a:extLst>
          </p:cNvPr>
          <p:cNvSpPr>
            <a:spLocks noGrp="1"/>
          </p:cNvSpPr>
          <p:nvPr>
            <p:ph type="title"/>
          </p:nvPr>
        </p:nvSpPr>
        <p:spPr>
          <a:xfrm>
            <a:off x="2661805" y="1741776"/>
            <a:ext cx="7096990" cy="3374447"/>
          </a:xfrm>
        </p:spPr>
        <p:txBody>
          <a:bodyPr>
            <a:normAutofit fontScale="90000"/>
          </a:bodyPr>
          <a:lstStyle/>
          <a:p>
            <a:pPr algn="ctr"/>
            <a:r>
              <a:rPr lang="fa-IR" sz="9600" dirty="0"/>
              <a:t>ازهمراهی شما</a:t>
            </a:r>
            <a:br>
              <a:rPr lang="fa-IR" sz="9600" dirty="0"/>
            </a:br>
            <a:r>
              <a:rPr lang="fa-IR" sz="9600" dirty="0"/>
              <a:t>سپاسگذارم</a:t>
            </a:r>
            <a:br>
              <a:rPr lang="fa-IR" sz="9600" dirty="0"/>
            </a:br>
            <a:endParaRPr lang="en-US" sz="9600" dirty="0"/>
          </a:p>
        </p:txBody>
      </p:sp>
    </p:spTree>
    <p:extLst>
      <p:ext uri="{BB962C8B-B14F-4D97-AF65-F5344CB8AC3E}">
        <p14:creationId xmlns:p14="http://schemas.microsoft.com/office/powerpoint/2010/main" val="1525641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17E23-E3AD-38B9-8464-FD28B3F52EA2}"/>
              </a:ext>
            </a:extLst>
          </p:cNvPr>
          <p:cNvSpPr>
            <a:spLocks noGrp="1"/>
          </p:cNvSpPr>
          <p:nvPr>
            <p:ph type="title"/>
          </p:nvPr>
        </p:nvSpPr>
        <p:spPr>
          <a:xfrm>
            <a:off x="8268393" y="185212"/>
            <a:ext cx="2337954" cy="727363"/>
          </a:xfrm>
        </p:spPr>
        <p:txBody>
          <a:bodyPr>
            <a:noAutofit/>
          </a:bodyPr>
          <a:lstStyle/>
          <a:p>
            <a:pPr algn="r"/>
            <a:r>
              <a:rPr lang="fa-IR" sz="4800" dirty="0"/>
              <a:t>کاربرد</a:t>
            </a:r>
            <a:endParaRPr lang="en-US" sz="4800" dirty="0"/>
          </a:p>
        </p:txBody>
      </p:sp>
      <p:sp>
        <p:nvSpPr>
          <p:cNvPr id="4" name="Text Placeholder 3">
            <a:extLst>
              <a:ext uri="{FF2B5EF4-FFF2-40B4-BE49-F238E27FC236}">
                <a16:creationId xmlns:a16="http://schemas.microsoft.com/office/drawing/2014/main" id="{12D7D2EB-AD0D-F2E9-C301-AAA6E8CE9313}"/>
              </a:ext>
            </a:extLst>
          </p:cNvPr>
          <p:cNvSpPr>
            <a:spLocks noGrp="1"/>
          </p:cNvSpPr>
          <p:nvPr>
            <p:ph type="body" sz="half" idx="2"/>
          </p:nvPr>
        </p:nvSpPr>
        <p:spPr>
          <a:xfrm>
            <a:off x="5091545" y="912575"/>
            <a:ext cx="6873240" cy="5576822"/>
          </a:xfrm>
        </p:spPr>
        <p:txBody>
          <a:bodyPr>
            <a:normAutofit/>
          </a:bodyPr>
          <a:lstStyle/>
          <a:p>
            <a:pPr algn="r"/>
            <a:endParaRPr lang="fa-IR" sz="2800" dirty="0"/>
          </a:p>
          <a:p>
            <a:pPr algn="r"/>
            <a:r>
              <a:rPr lang="fa-IR" sz="2800" dirty="0"/>
              <a:t>هشدار زنده: نمایش خطرات به صورت بلادرنگ در میدان دید کاربر.</a:t>
            </a:r>
          </a:p>
          <a:p>
            <a:pPr algn="r"/>
            <a:endParaRPr lang="fa-IR" sz="2000" dirty="0"/>
          </a:p>
          <a:p>
            <a:pPr algn="r"/>
            <a:r>
              <a:rPr lang="fa-IR" sz="2800" dirty="0"/>
              <a:t>آموزش تعاملی: شبیه‌سازی فرآیندهای پرخطر بدون قرارگیری در معرض خطر واقعی</a:t>
            </a:r>
          </a:p>
          <a:p>
            <a:pPr algn="r"/>
            <a:endParaRPr lang="fa-IR" sz="2800" dirty="0"/>
          </a:p>
          <a:p>
            <a:pPr algn="r"/>
            <a:r>
              <a:rPr lang="fa-IR" sz="2800" dirty="0"/>
              <a:t>دستورالعمل‌های گام‌به‌گام: راهنمایی بصری برای کاهش خطا در عملیات پیچیده.</a:t>
            </a:r>
          </a:p>
          <a:p>
            <a:pPr algn="r"/>
            <a:endParaRPr lang="fa-IR" sz="2000" dirty="0"/>
          </a:p>
          <a:p>
            <a:pPr algn="r"/>
            <a:r>
              <a:rPr lang="fa-IR" sz="2800" dirty="0"/>
              <a:t>پشتیبانی از راه دور: اتصال کارگران به متخصصان برای عیب‌یابی سریع و ایمن.</a:t>
            </a:r>
            <a:endParaRPr lang="en-US" sz="2800" dirty="0"/>
          </a:p>
        </p:txBody>
      </p:sp>
    </p:spTree>
    <p:extLst>
      <p:ext uri="{BB962C8B-B14F-4D97-AF65-F5344CB8AC3E}">
        <p14:creationId xmlns:p14="http://schemas.microsoft.com/office/powerpoint/2010/main" val="1742404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F0B6C-3742-B31B-81E6-9860593FBA1E}"/>
              </a:ext>
            </a:extLst>
          </p:cNvPr>
          <p:cNvSpPr>
            <a:spLocks noGrp="1"/>
          </p:cNvSpPr>
          <p:nvPr>
            <p:ph type="title"/>
          </p:nvPr>
        </p:nvSpPr>
        <p:spPr>
          <a:xfrm>
            <a:off x="9601200" y="594013"/>
            <a:ext cx="2182090" cy="684069"/>
          </a:xfrm>
        </p:spPr>
        <p:txBody>
          <a:bodyPr>
            <a:normAutofit fontScale="90000"/>
          </a:bodyPr>
          <a:lstStyle/>
          <a:p>
            <a:pPr algn="ctr"/>
            <a:br>
              <a:rPr lang="fa-IR" dirty="0"/>
            </a:br>
            <a:endParaRPr lang="en-US" dirty="0"/>
          </a:p>
        </p:txBody>
      </p:sp>
      <p:pic>
        <p:nvPicPr>
          <p:cNvPr id="6" name="Picture Placeholder 5">
            <a:extLst>
              <a:ext uri="{FF2B5EF4-FFF2-40B4-BE49-F238E27FC236}">
                <a16:creationId xmlns:a16="http://schemas.microsoft.com/office/drawing/2014/main" id="{F9ADE223-2C68-9547-3B6F-4F846B9A9A6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9257" r="29257"/>
          <a:stretch>
            <a:fillRect/>
          </a:stretch>
        </p:blipFill>
        <p:spPr>
          <a:xfrm>
            <a:off x="259773" y="1641764"/>
            <a:ext cx="3782291" cy="4801033"/>
          </a:xfrm>
        </p:spPr>
      </p:pic>
      <p:sp>
        <p:nvSpPr>
          <p:cNvPr id="4" name="Text Placeholder 3">
            <a:extLst>
              <a:ext uri="{FF2B5EF4-FFF2-40B4-BE49-F238E27FC236}">
                <a16:creationId xmlns:a16="http://schemas.microsoft.com/office/drawing/2014/main" id="{11BF44A5-3570-E74F-7898-B2AAB7693044}"/>
              </a:ext>
            </a:extLst>
          </p:cNvPr>
          <p:cNvSpPr>
            <a:spLocks noGrp="1"/>
          </p:cNvSpPr>
          <p:nvPr>
            <p:ph type="body" sz="half" idx="2"/>
          </p:nvPr>
        </p:nvSpPr>
        <p:spPr>
          <a:xfrm>
            <a:off x="4949537" y="394855"/>
            <a:ext cx="6982690" cy="5486401"/>
          </a:xfrm>
        </p:spPr>
        <p:txBody>
          <a:bodyPr>
            <a:normAutofit lnSpcReduction="10000"/>
          </a:bodyPr>
          <a:lstStyle/>
          <a:p>
            <a:pPr algn="ctr"/>
            <a:r>
              <a:rPr lang="fa-IR" sz="4000" dirty="0"/>
              <a:t>چرا رویکردهای سنتی کافی نیستند؟</a:t>
            </a:r>
          </a:p>
          <a:p>
            <a:pPr algn="ctr"/>
            <a:endParaRPr lang="fa-IR" sz="4000" dirty="0"/>
          </a:p>
          <a:p>
            <a:pPr algn="r"/>
            <a:r>
              <a:rPr lang="fa-IR" dirty="0"/>
              <a:t> </a:t>
            </a:r>
            <a:r>
              <a:rPr lang="fa-IR" sz="3200" dirty="0"/>
              <a:t>· خطای انسانی (عامل اصلی بیش از ۸۰٪ حوادث)</a:t>
            </a:r>
          </a:p>
          <a:p>
            <a:pPr algn="r"/>
            <a:endParaRPr lang="fa-IR" sz="3200" dirty="0"/>
          </a:p>
          <a:p>
            <a:pPr algn="r"/>
            <a:r>
              <a:rPr lang="fa-IR" sz="3200" dirty="0"/>
              <a:t> · محدودیت آموزش‌های تئوری و عدم درک خطر</a:t>
            </a:r>
          </a:p>
          <a:p>
            <a:pPr algn="r"/>
            <a:endParaRPr lang="fa-IR" sz="3200" dirty="0"/>
          </a:p>
          <a:p>
            <a:pPr algn="r"/>
            <a:r>
              <a:rPr lang="fa-IR" sz="3200" dirty="0"/>
              <a:t> · دشواری در شبیه‌سازی شرایط بحرانی و پرخطر</a:t>
            </a:r>
          </a:p>
          <a:p>
            <a:pPr algn="r"/>
            <a:endParaRPr lang="fa-IR" sz="3200" dirty="0"/>
          </a:p>
          <a:p>
            <a:pPr algn="r"/>
            <a:r>
              <a:rPr lang="fa-IR" sz="3200" dirty="0"/>
              <a:t> · کهولت روش‌های موجود و ناکارآمدی در</a:t>
            </a:r>
          </a:p>
          <a:p>
            <a:pPr algn="r"/>
            <a:r>
              <a:rPr lang="fa-IR" sz="3200" dirty="0"/>
              <a:t> محیط‌های پیچیده</a:t>
            </a:r>
            <a:endParaRPr lang="en-US" sz="3200" dirty="0"/>
          </a:p>
        </p:txBody>
      </p:sp>
    </p:spTree>
    <p:extLst>
      <p:ext uri="{BB962C8B-B14F-4D97-AF65-F5344CB8AC3E}">
        <p14:creationId xmlns:p14="http://schemas.microsoft.com/office/powerpoint/2010/main" val="1547455135"/>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6CB64-7DC1-BB24-A669-ED037767B419}"/>
              </a:ext>
            </a:extLst>
          </p:cNvPr>
          <p:cNvSpPr>
            <a:spLocks noGrp="1"/>
          </p:cNvSpPr>
          <p:nvPr>
            <p:ph type="title"/>
          </p:nvPr>
        </p:nvSpPr>
        <p:spPr>
          <a:xfrm>
            <a:off x="5268192" y="493843"/>
            <a:ext cx="6291348" cy="1044012"/>
          </a:xfrm>
        </p:spPr>
        <p:txBody>
          <a:bodyPr anchor="ctr"/>
          <a:lstStyle/>
          <a:p>
            <a:pPr algn="ctr" rtl="1"/>
            <a:r>
              <a:rPr lang="fa-IR" dirty="0"/>
              <a:t>واقعیت های افزوده</a:t>
            </a:r>
            <a:r>
              <a:rPr lang="en-US" dirty="0"/>
              <a:t>(</a:t>
            </a:r>
            <a:r>
              <a:rPr lang="en-US" dirty="0" err="1"/>
              <a:t>ar</a:t>
            </a:r>
            <a:r>
              <a:rPr lang="en-US" dirty="0"/>
              <a:t>)</a:t>
            </a:r>
          </a:p>
        </p:txBody>
      </p:sp>
      <p:pic>
        <p:nvPicPr>
          <p:cNvPr id="6" name="Picture Placeholder 5">
            <a:extLst>
              <a:ext uri="{FF2B5EF4-FFF2-40B4-BE49-F238E27FC236}">
                <a16:creationId xmlns:a16="http://schemas.microsoft.com/office/drawing/2014/main" id="{C7B95385-3D37-4A36-B55C-02B3B11C777D}"/>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5057" r="25057"/>
          <a:stretch>
            <a:fillRect/>
          </a:stretch>
        </p:blipFill>
        <p:spPr>
          <a:xfrm>
            <a:off x="203138" y="1454727"/>
            <a:ext cx="3880427" cy="4670439"/>
          </a:xfrm>
        </p:spPr>
      </p:pic>
      <p:sp>
        <p:nvSpPr>
          <p:cNvPr id="4" name="Text Placeholder 3">
            <a:extLst>
              <a:ext uri="{FF2B5EF4-FFF2-40B4-BE49-F238E27FC236}">
                <a16:creationId xmlns:a16="http://schemas.microsoft.com/office/drawing/2014/main" id="{B0F2C2A0-0901-C31C-EFF3-42CA9C70D630}"/>
              </a:ext>
            </a:extLst>
          </p:cNvPr>
          <p:cNvSpPr>
            <a:spLocks noGrp="1"/>
          </p:cNvSpPr>
          <p:nvPr>
            <p:ph type="body" sz="half" idx="2"/>
          </p:nvPr>
        </p:nvSpPr>
        <p:spPr>
          <a:xfrm>
            <a:off x="5115622" y="1766455"/>
            <a:ext cx="6873240" cy="4597702"/>
          </a:xfrm>
        </p:spPr>
        <p:txBody>
          <a:bodyPr>
            <a:normAutofit lnSpcReduction="10000"/>
          </a:bodyPr>
          <a:lstStyle/>
          <a:p>
            <a:pPr algn="r"/>
            <a:r>
              <a:rPr lang="fa-IR" sz="2800" dirty="0"/>
              <a:t>درک واقعیت افزوده</a:t>
            </a:r>
          </a:p>
          <a:p>
            <a:pPr algn="r"/>
            <a:endParaRPr lang="fa-IR" dirty="0"/>
          </a:p>
          <a:p>
            <a:pPr algn="r"/>
            <a:r>
              <a:rPr lang="fa-IR" dirty="0"/>
              <a:t> </a:t>
            </a:r>
            <a:endParaRPr lang="en-US" dirty="0"/>
          </a:p>
          <a:p>
            <a:pPr algn="r"/>
            <a:r>
              <a:rPr lang="fa-IR" dirty="0"/>
              <a:t> </a:t>
            </a:r>
            <a:r>
              <a:rPr lang="fa-IR" sz="2800" dirty="0"/>
              <a:t>· تعریف: تلفیق دنیای دیجیتال و فیزیکی</a:t>
            </a:r>
            <a:endParaRPr lang="en-US" sz="2800" dirty="0"/>
          </a:p>
          <a:p>
            <a:pPr algn="r"/>
            <a:endParaRPr lang="fa-IR" sz="2800" dirty="0"/>
          </a:p>
          <a:p>
            <a:pPr algn="r"/>
            <a:r>
              <a:rPr lang="fa-IR" sz="2800" dirty="0"/>
              <a:t>  · قرارگیری لایه‌ای از اطلاعات مجازی (متن، گرافیک،</a:t>
            </a:r>
            <a:endParaRPr lang="en-US" sz="2800" dirty="0"/>
          </a:p>
          <a:p>
            <a:pPr algn="r"/>
            <a:r>
              <a:rPr lang="fa-IR" sz="2800" dirty="0"/>
              <a:t> ویدئو) بر روی دیدگاه کاربر از دنیای واقعی</a:t>
            </a:r>
            <a:endParaRPr lang="en-US" sz="2800" dirty="0"/>
          </a:p>
          <a:p>
            <a:pPr algn="r"/>
            <a:endParaRPr lang="fa-IR" sz="2800" dirty="0"/>
          </a:p>
          <a:p>
            <a:pPr algn="r" rtl="1"/>
            <a:r>
              <a:rPr lang="fa-IR" sz="2800" dirty="0"/>
              <a:t> تفاوت با واقعیت مجازی</a:t>
            </a:r>
            <a:r>
              <a:rPr lang="en-US" sz="2800" dirty="0"/>
              <a:t>:(VR)</a:t>
            </a:r>
            <a:r>
              <a:rPr lang="fa-IR" sz="2800" dirty="0"/>
              <a:t> در </a:t>
            </a:r>
            <a:r>
              <a:rPr lang="en-US" sz="2800" dirty="0"/>
              <a:t>AR</a:t>
            </a:r>
            <a:r>
              <a:rPr lang="fa-IR" sz="2800" dirty="0"/>
              <a:t>کاربر با محیط واقعی در تعامل است.</a:t>
            </a:r>
            <a:endParaRPr lang="en-US" sz="2800" dirty="0"/>
          </a:p>
        </p:txBody>
      </p:sp>
    </p:spTree>
    <p:extLst>
      <p:ext uri="{BB962C8B-B14F-4D97-AF65-F5344CB8AC3E}">
        <p14:creationId xmlns:p14="http://schemas.microsoft.com/office/powerpoint/2010/main" val="19039244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496A-60F8-5323-4C63-3288FACC7D3C}"/>
              </a:ext>
            </a:extLst>
          </p:cNvPr>
          <p:cNvSpPr>
            <a:spLocks noGrp="1"/>
          </p:cNvSpPr>
          <p:nvPr>
            <p:ph type="title"/>
          </p:nvPr>
        </p:nvSpPr>
        <p:spPr>
          <a:xfrm>
            <a:off x="4800600" y="639316"/>
            <a:ext cx="6873240" cy="784239"/>
          </a:xfrm>
        </p:spPr>
        <p:txBody>
          <a:bodyPr>
            <a:normAutofit/>
          </a:bodyPr>
          <a:lstStyle/>
          <a:p>
            <a:pPr algn="r" rtl="1"/>
            <a:r>
              <a:rPr lang="fa-IR" sz="3600" dirty="0"/>
              <a:t>چرا</a:t>
            </a:r>
            <a:r>
              <a:rPr lang="en-US" sz="3600" dirty="0"/>
              <a:t> </a:t>
            </a:r>
            <a:r>
              <a:rPr lang="en-US" sz="3600" dirty="0" err="1"/>
              <a:t>Ar</a:t>
            </a:r>
            <a:r>
              <a:rPr lang="en-US" sz="3600" dirty="0"/>
              <a:t> </a:t>
            </a:r>
            <a:r>
              <a:rPr lang="fa-IR" sz="3600" dirty="0"/>
              <a:t>راه‌حلی کلیدی برای ایمنی است؟</a:t>
            </a:r>
            <a:endParaRPr lang="en-US" sz="3600" dirty="0"/>
          </a:p>
        </p:txBody>
      </p:sp>
      <p:pic>
        <p:nvPicPr>
          <p:cNvPr id="6" name="Picture Placeholder 5">
            <a:extLst>
              <a:ext uri="{FF2B5EF4-FFF2-40B4-BE49-F238E27FC236}">
                <a16:creationId xmlns:a16="http://schemas.microsoft.com/office/drawing/2014/main" id="{80623395-082D-027F-72C3-9ECE84F0B54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4120" r="14120"/>
          <a:stretch>
            <a:fillRect/>
          </a:stretch>
        </p:blipFill>
        <p:spPr>
          <a:xfrm>
            <a:off x="349571" y="1510146"/>
            <a:ext cx="3644900" cy="5099050"/>
          </a:xfrm>
        </p:spPr>
      </p:pic>
      <p:sp>
        <p:nvSpPr>
          <p:cNvPr id="4" name="Text Placeholder 3">
            <a:extLst>
              <a:ext uri="{FF2B5EF4-FFF2-40B4-BE49-F238E27FC236}">
                <a16:creationId xmlns:a16="http://schemas.microsoft.com/office/drawing/2014/main" id="{71838797-2F1C-8F47-A92F-5033C04E2FB2}"/>
              </a:ext>
            </a:extLst>
          </p:cNvPr>
          <p:cNvSpPr>
            <a:spLocks noGrp="1"/>
          </p:cNvSpPr>
          <p:nvPr>
            <p:ph type="body" sz="half" idx="2"/>
          </p:nvPr>
        </p:nvSpPr>
        <p:spPr>
          <a:xfrm>
            <a:off x="4856796" y="1672936"/>
            <a:ext cx="6985633" cy="4358712"/>
          </a:xfrm>
        </p:spPr>
        <p:txBody>
          <a:bodyPr>
            <a:normAutofit lnSpcReduction="10000"/>
          </a:bodyPr>
          <a:lstStyle/>
          <a:p>
            <a:pPr algn="r" rtl="1"/>
            <a:r>
              <a:rPr lang="en-US" sz="2800" dirty="0"/>
              <a:t>.</a:t>
            </a:r>
            <a:r>
              <a:rPr lang="fa-IR" sz="2800" dirty="0"/>
              <a:t> افرایش آگاهی موقعیتی </a:t>
            </a:r>
            <a:r>
              <a:rPr lang="en-US" sz="2800" dirty="0"/>
              <a:t>Awareness situational </a:t>
            </a:r>
          </a:p>
          <a:p>
            <a:pPr algn="r" rtl="1"/>
            <a:endParaRPr lang="en-US" sz="2800" dirty="0"/>
          </a:p>
          <a:p>
            <a:pPr algn="r" rtl="1"/>
            <a:endParaRPr lang="en-US" sz="2800" dirty="0"/>
          </a:p>
          <a:p>
            <a:pPr algn="r" rtl="1"/>
            <a:r>
              <a:rPr lang="en-US" sz="2800" dirty="0"/>
              <a:t> . </a:t>
            </a:r>
            <a:r>
              <a:rPr lang="fa-IR" sz="2800" dirty="0"/>
              <a:t>ارائه اطلاعات درست، در مکان درست و در زمان </a:t>
            </a:r>
            <a:r>
              <a:rPr lang="en-US" sz="2800" dirty="0"/>
              <a:t>   </a:t>
            </a:r>
            <a:r>
              <a:rPr lang="fa-IR" sz="2800" dirty="0"/>
              <a:t>درست</a:t>
            </a:r>
            <a:endParaRPr lang="en-US" sz="2800" dirty="0"/>
          </a:p>
          <a:p>
            <a:pPr algn="r" rtl="1"/>
            <a:endParaRPr lang="fa-IR" sz="2800" dirty="0"/>
          </a:p>
          <a:p>
            <a:pPr algn="r" rtl="1"/>
            <a:r>
              <a:rPr lang="fa-IR" sz="2800" dirty="0"/>
              <a:t>  · کاهش بار شناختی و جلوگیری از سردرگمی</a:t>
            </a:r>
            <a:endParaRPr lang="en-US" sz="2800" dirty="0"/>
          </a:p>
          <a:p>
            <a:pPr algn="r" rtl="1"/>
            <a:endParaRPr lang="fa-IR" sz="2800" dirty="0"/>
          </a:p>
          <a:p>
            <a:pPr algn="r" rtl="1"/>
            <a:r>
              <a:rPr lang="fa-IR" sz="2800" dirty="0"/>
              <a:t>  · پیشگیری از خطا به جای واکنش به حادثه</a:t>
            </a:r>
            <a:endParaRPr lang="en-US" sz="2800" dirty="0"/>
          </a:p>
        </p:txBody>
      </p:sp>
    </p:spTree>
    <p:extLst>
      <p:ext uri="{BB962C8B-B14F-4D97-AF65-F5344CB8AC3E}">
        <p14:creationId xmlns:p14="http://schemas.microsoft.com/office/powerpoint/2010/main" val="5885979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94615-6226-4DB6-9F7F-89E1D4111156}"/>
              </a:ext>
            </a:extLst>
          </p:cNvPr>
          <p:cNvSpPr>
            <a:spLocks noGrp="1"/>
          </p:cNvSpPr>
          <p:nvPr>
            <p:ph type="title"/>
          </p:nvPr>
        </p:nvSpPr>
        <p:spPr>
          <a:xfrm>
            <a:off x="4779818" y="514625"/>
            <a:ext cx="6873240" cy="1600200"/>
          </a:xfrm>
        </p:spPr>
        <p:txBody>
          <a:bodyPr/>
          <a:lstStyle/>
          <a:p>
            <a:pPr algn="r"/>
            <a:r>
              <a:rPr lang="fa-IR" dirty="0"/>
              <a:t>کاربرد 1: آموزش و شبیه‌سازی ایمن</a:t>
            </a:r>
            <a:br>
              <a:rPr lang="fa-IR" dirty="0"/>
            </a:br>
            <a:br>
              <a:rPr lang="fa-IR" dirty="0"/>
            </a:br>
            <a:r>
              <a:rPr lang="fa-IR" dirty="0"/>
              <a:t> یادگیری در محیطی امن و کنترل‌شده</a:t>
            </a:r>
            <a:endParaRPr lang="en-US" dirty="0"/>
          </a:p>
        </p:txBody>
      </p:sp>
      <p:pic>
        <p:nvPicPr>
          <p:cNvPr id="6" name="Picture Placeholder 5">
            <a:extLst>
              <a:ext uri="{FF2B5EF4-FFF2-40B4-BE49-F238E27FC236}">
                <a16:creationId xmlns:a16="http://schemas.microsoft.com/office/drawing/2014/main" id="{7D5F9841-9E55-1915-90BA-B9799D14673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7102" b="7102"/>
          <a:stretch>
            <a:fillRect/>
          </a:stretch>
        </p:blipFill>
        <p:spPr>
          <a:xfrm>
            <a:off x="436564" y="2431473"/>
            <a:ext cx="4530725" cy="2613025"/>
          </a:xfrm>
        </p:spPr>
      </p:pic>
      <p:sp>
        <p:nvSpPr>
          <p:cNvPr id="4" name="Text Placeholder 3">
            <a:extLst>
              <a:ext uri="{FF2B5EF4-FFF2-40B4-BE49-F238E27FC236}">
                <a16:creationId xmlns:a16="http://schemas.microsoft.com/office/drawing/2014/main" id="{A629F8A1-4E6D-54BC-5F92-56DAD65E3301}"/>
              </a:ext>
            </a:extLst>
          </p:cNvPr>
          <p:cNvSpPr>
            <a:spLocks noGrp="1"/>
          </p:cNvSpPr>
          <p:nvPr>
            <p:ph type="body" sz="half" idx="2"/>
          </p:nvPr>
        </p:nvSpPr>
        <p:spPr>
          <a:xfrm>
            <a:off x="5538355" y="2312252"/>
            <a:ext cx="6488776" cy="4031123"/>
          </a:xfrm>
        </p:spPr>
        <p:txBody>
          <a:bodyPr>
            <a:normAutofit/>
          </a:bodyPr>
          <a:lstStyle/>
          <a:p>
            <a:pPr algn="r"/>
            <a:r>
              <a:rPr lang="fa-IR" sz="3200" dirty="0"/>
              <a:t>· شبیه‌سازی عملیات پرخطر بدون هیچ ریسک واقعی</a:t>
            </a:r>
            <a:endParaRPr lang="en-US" sz="3200" dirty="0"/>
          </a:p>
          <a:p>
            <a:pPr algn="r"/>
            <a:endParaRPr lang="en-US" sz="3200" dirty="0"/>
          </a:p>
          <a:p>
            <a:pPr algn="r"/>
            <a:r>
              <a:rPr lang="fa-IR" sz="3200" dirty="0"/>
              <a:t>· آموزش واکنش به شرایط اضطراری (آتش‌سوزی، نشت مواد شیمیایی)</a:t>
            </a:r>
            <a:endParaRPr lang="en-US" sz="3200" dirty="0"/>
          </a:p>
          <a:p>
            <a:pPr algn="r"/>
            <a:endParaRPr lang="en-US" sz="3200" dirty="0"/>
          </a:p>
          <a:p>
            <a:pPr algn="r"/>
            <a:r>
              <a:rPr lang="fa-IR" sz="3200" dirty="0"/>
              <a:t>  (نرخ به خاطر سپاری)</a:t>
            </a:r>
            <a:r>
              <a:rPr lang="en-US" sz="3200" dirty="0"/>
              <a:t>retention rate . </a:t>
            </a:r>
          </a:p>
        </p:txBody>
      </p:sp>
    </p:spTree>
    <p:extLst>
      <p:ext uri="{BB962C8B-B14F-4D97-AF65-F5344CB8AC3E}">
        <p14:creationId xmlns:p14="http://schemas.microsoft.com/office/powerpoint/2010/main" val="3277119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ECC95-10B7-6BA5-0449-80E872A27B97}"/>
              </a:ext>
            </a:extLst>
          </p:cNvPr>
          <p:cNvSpPr>
            <a:spLocks noGrp="1"/>
          </p:cNvSpPr>
          <p:nvPr>
            <p:ph type="title"/>
          </p:nvPr>
        </p:nvSpPr>
        <p:spPr>
          <a:xfrm>
            <a:off x="6307282" y="2098964"/>
            <a:ext cx="5604163" cy="3605645"/>
          </a:xfrm>
        </p:spPr>
        <p:txBody>
          <a:bodyPr>
            <a:normAutofit/>
          </a:bodyPr>
          <a:lstStyle/>
          <a:p>
            <a:pPr algn="r"/>
            <a:r>
              <a:rPr lang="fa-IR" sz="2000" dirty="0"/>
              <a:t>کاربرد ۳: تجسم خطرات نامرئی</a:t>
            </a:r>
            <a:br>
              <a:rPr lang="fa-IR" sz="2000" dirty="0"/>
            </a:br>
            <a:br>
              <a:rPr lang="fa-IR" sz="2000" dirty="0"/>
            </a:br>
            <a:br>
              <a:rPr lang="fa-IR" sz="2000" dirty="0"/>
            </a:br>
            <a:r>
              <a:rPr lang="fa-IR" sz="2000" dirty="0"/>
              <a:t>·  دیدن نادیدنی‌ها</a:t>
            </a:r>
            <a:br>
              <a:rPr lang="fa-IR" sz="2000" dirty="0"/>
            </a:br>
            <a:br>
              <a:rPr lang="fa-IR" sz="2000" dirty="0"/>
            </a:br>
            <a:r>
              <a:rPr lang="fa-IR" sz="2000" dirty="0"/>
              <a:t>  · نمایش مناطق خطر (محدوده حرکت جرثقیل، تابش پرتو)</a:t>
            </a:r>
            <a:br>
              <a:rPr lang="fa-IR" sz="2000" dirty="0"/>
            </a:br>
            <a:br>
              <a:rPr lang="fa-IR" sz="2000" dirty="0"/>
            </a:br>
            <a:r>
              <a:rPr lang="fa-IR" sz="2000" dirty="0"/>
              <a:t>  · مشخص‌کردن مسیرهای نشت گازهای سمی</a:t>
            </a:r>
            <a:br>
              <a:rPr lang="fa-IR" sz="2000" dirty="0"/>
            </a:br>
            <a:br>
              <a:rPr lang="fa-IR" sz="2000" dirty="0"/>
            </a:br>
            <a:r>
              <a:rPr lang="fa-IR" sz="2000" dirty="0"/>
              <a:t>  · نشان‌دادن میدان دید راننده لیفتراک برای جلوگیری از برخورد</a:t>
            </a:r>
            <a:endParaRPr lang="en-US" sz="2000" dirty="0"/>
          </a:p>
        </p:txBody>
      </p:sp>
      <p:pic>
        <p:nvPicPr>
          <p:cNvPr id="6" name="Picture Placeholder 5">
            <a:extLst>
              <a:ext uri="{FF2B5EF4-FFF2-40B4-BE49-F238E27FC236}">
                <a16:creationId xmlns:a16="http://schemas.microsoft.com/office/drawing/2014/main" id="{335E067B-D750-4B4B-CE23-F32DD4CD172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3407" b="13407"/>
          <a:stretch>
            <a:fillRect/>
          </a:stretch>
        </p:blipFill>
        <p:spPr>
          <a:xfrm>
            <a:off x="435984" y="2297402"/>
            <a:ext cx="5081587" cy="2908444"/>
          </a:xfrm>
        </p:spPr>
      </p:pic>
      <p:sp>
        <p:nvSpPr>
          <p:cNvPr id="4" name="Text Placeholder 3">
            <a:extLst>
              <a:ext uri="{FF2B5EF4-FFF2-40B4-BE49-F238E27FC236}">
                <a16:creationId xmlns:a16="http://schemas.microsoft.com/office/drawing/2014/main" id="{BF1A5988-0E70-8805-98F0-5ECD54FAA3C2}"/>
              </a:ext>
            </a:extLst>
          </p:cNvPr>
          <p:cNvSpPr>
            <a:spLocks noGrp="1"/>
          </p:cNvSpPr>
          <p:nvPr>
            <p:ph type="body" sz="half" idx="2"/>
          </p:nvPr>
        </p:nvSpPr>
        <p:spPr>
          <a:xfrm>
            <a:off x="5704609" y="477982"/>
            <a:ext cx="6289963" cy="2296391"/>
          </a:xfrm>
        </p:spPr>
        <p:txBody>
          <a:bodyPr>
            <a:noAutofit/>
          </a:bodyPr>
          <a:lstStyle/>
          <a:p>
            <a:pPr algn="r"/>
            <a:r>
              <a:rPr lang="fa-IR" sz="2000" dirty="0"/>
              <a:t>کاربرد ۲: راهنمایی تعمیرات و نگهداری</a:t>
            </a:r>
          </a:p>
          <a:p>
            <a:pPr algn="r"/>
            <a:r>
              <a:rPr lang="fa-IR" sz="2000" dirty="0"/>
              <a:t>انجام کارها بدون خط</a:t>
            </a:r>
          </a:p>
          <a:p>
            <a:pPr algn="r"/>
            <a:r>
              <a:rPr lang="fa-IR" sz="2000" dirty="0"/>
              <a:t> نمایش دستورالعمل‌های گام‌به‌گ</a:t>
            </a:r>
            <a:r>
              <a:rPr lang="en-US" sz="2000" dirty="0"/>
              <a:t>am </a:t>
            </a:r>
            <a:r>
              <a:rPr lang="fa-IR" sz="2000" dirty="0"/>
              <a:t>بر روی دستگاه</a:t>
            </a:r>
          </a:p>
          <a:p>
            <a:pPr algn="r"/>
            <a:r>
              <a:rPr lang="fa-IR" sz="2000" dirty="0"/>
              <a:t>  · هایلایت کردن قطعات دقیق برای سرویس یا تعویض</a:t>
            </a:r>
          </a:p>
          <a:p>
            <a:pPr algn="r"/>
            <a:r>
              <a:rPr lang="fa-IR" sz="2000" dirty="0"/>
              <a:t>  · هشدارهای لحظه‌ای درباره خطرات (برق دار، داغ، تحت فشار)</a:t>
            </a:r>
            <a:endParaRPr lang="en-US" sz="2000" dirty="0"/>
          </a:p>
        </p:txBody>
      </p:sp>
    </p:spTree>
    <p:extLst>
      <p:ext uri="{BB962C8B-B14F-4D97-AF65-F5344CB8AC3E}">
        <p14:creationId xmlns:p14="http://schemas.microsoft.com/office/powerpoint/2010/main" val="2406452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DA755-A4DF-C922-9B35-B5FBF67B30CE}"/>
              </a:ext>
            </a:extLst>
          </p:cNvPr>
          <p:cNvSpPr>
            <a:spLocks noGrp="1"/>
          </p:cNvSpPr>
          <p:nvPr>
            <p:ph type="title"/>
          </p:nvPr>
        </p:nvSpPr>
        <p:spPr>
          <a:xfrm>
            <a:off x="5777344" y="1995055"/>
            <a:ext cx="5832765" cy="1153389"/>
          </a:xfrm>
        </p:spPr>
        <p:txBody>
          <a:bodyPr>
            <a:normAutofit fontScale="90000"/>
          </a:bodyPr>
          <a:lstStyle/>
          <a:p>
            <a:pPr algn="r" rtl="1"/>
            <a:r>
              <a:rPr lang="fa-IR" sz="2000" dirty="0"/>
              <a:t>کاربرد </a:t>
            </a:r>
            <a:r>
              <a:rPr lang="en-US" sz="2000" dirty="0"/>
              <a:t>3</a:t>
            </a:r>
            <a:r>
              <a:rPr lang="fa-IR" sz="2000" dirty="0"/>
              <a:t>:</a:t>
            </a:r>
            <a:r>
              <a:rPr lang="en-US" sz="2000" dirty="0"/>
              <a:t> Remote Assistance</a:t>
            </a:r>
            <a:r>
              <a:rPr lang="fa-IR" sz="2000" dirty="0"/>
              <a:t> (پشتیبانی از راه دور)</a:t>
            </a:r>
            <a:br>
              <a:rPr lang="fa-IR" sz="2000" dirty="0"/>
            </a:br>
            <a:br>
              <a:rPr lang="fa-IR" sz="2000" dirty="0"/>
            </a:br>
            <a:r>
              <a:rPr lang="fa-IR" sz="2000" dirty="0"/>
              <a:t>حضور متخصص، بدون حضور فیزیکی</a:t>
            </a:r>
            <a:br>
              <a:rPr lang="fa-IR" sz="2000" dirty="0"/>
            </a:br>
            <a:br>
              <a:rPr lang="fa-IR" sz="2000" dirty="0"/>
            </a:br>
            <a:r>
              <a:rPr lang="fa-IR" sz="2000" dirty="0"/>
              <a:t>  · اتصال کارگران به متخصصان از طریق ویدئو </a:t>
            </a:r>
            <a:r>
              <a:rPr lang="en-US" sz="2000" dirty="0"/>
              <a:t>call </a:t>
            </a:r>
            <a:r>
              <a:rPr lang="fa-IR" sz="2000" dirty="0"/>
              <a:t>زنده</a:t>
            </a:r>
            <a:br>
              <a:rPr lang="fa-IR" sz="2000" dirty="0"/>
            </a:br>
            <a:br>
              <a:rPr lang="fa-IR" sz="2000" dirty="0"/>
            </a:br>
            <a:r>
              <a:rPr lang="fa-IR" sz="2000" dirty="0"/>
              <a:t>  · </a:t>
            </a:r>
            <a:r>
              <a:rPr lang="en-US" sz="2000" dirty="0"/>
              <a:t>annotation </a:t>
            </a:r>
            <a:r>
              <a:rPr lang="fa-IR" sz="2000" dirty="0"/>
              <a:t>و رسم راهنما به صورت مجازی بر روی دیدگاه کارگر</a:t>
            </a:r>
            <a:br>
              <a:rPr lang="fa-IR" sz="2000" dirty="0"/>
            </a:br>
            <a:r>
              <a:rPr lang="fa-IR" sz="2000" dirty="0"/>
              <a:t>  · کاهش زمان توقف تولید و هزینه‌های سفر</a:t>
            </a:r>
            <a:endParaRPr lang="en-US" sz="2000" dirty="0"/>
          </a:p>
        </p:txBody>
      </p:sp>
      <p:pic>
        <p:nvPicPr>
          <p:cNvPr id="6" name="Picture Placeholder 5">
            <a:extLst>
              <a:ext uri="{FF2B5EF4-FFF2-40B4-BE49-F238E27FC236}">
                <a16:creationId xmlns:a16="http://schemas.microsoft.com/office/drawing/2014/main" id="{100DA92F-3097-336C-9660-9B73DA07C58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228" r="7228"/>
          <a:stretch>
            <a:fillRect/>
          </a:stretch>
        </p:blipFill>
        <p:spPr>
          <a:xfrm>
            <a:off x="581891" y="1496291"/>
            <a:ext cx="4364038" cy="4322617"/>
          </a:xfrm>
        </p:spPr>
      </p:pic>
      <p:sp>
        <p:nvSpPr>
          <p:cNvPr id="4" name="Text Placeholder 3">
            <a:extLst>
              <a:ext uri="{FF2B5EF4-FFF2-40B4-BE49-F238E27FC236}">
                <a16:creationId xmlns:a16="http://schemas.microsoft.com/office/drawing/2014/main" id="{9A02BA37-2967-8C9D-3A39-BA56B8F3EBDE}"/>
              </a:ext>
            </a:extLst>
          </p:cNvPr>
          <p:cNvSpPr>
            <a:spLocks noGrp="1"/>
          </p:cNvSpPr>
          <p:nvPr>
            <p:ph type="body" sz="half" idx="2"/>
          </p:nvPr>
        </p:nvSpPr>
        <p:spPr>
          <a:xfrm>
            <a:off x="6172200" y="3709555"/>
            <a:ext cx="5334000" cy="2509129"/>
          </a:xfrm>
        </p:spPr>
        <p:txBody>
          <a:bodyPr>
            <a:normAutofit/>
          </a:bodyPr>
          <a:lstStyle/>
          <a:p>
            <a:pPr algn="r"/>
            <a:r>
              <a:rPr lang="fa-IR" sz="2000" dirty="0"/>
              <a:t>کاربرد ۵: مدیریت لجستیک و انبار</a:t>
            </a:r>
          </a:p>
          <a:p>
            <a:pPr algn="r"/>
            <a:endParaRPr lang="fa-IR" sz="2000" dirty="0"/>
          </a:p>
          <a:p>
            <a:pPr algn="r"/>
            <a:r>
              <a:rPr lang="fa-IR" sz="2000" dirty="0"/>
              <a:t>ایمنی در جابه‌جایی و حملونقل</a:t>
            </a:r>
          </a:p>
          <a:p>
            <a:pPr algn="r"/>
            <a:r>
              <a:rPr lang="fa-IR" sz="2000" dirty="0"/>
              <a:t>  · مسیریابی بهینه و ایمن برای لیفتراک‌ها</a:t>
            </a:r>
          </a:p>
          <a:p>
            <a:pPr algn="r"/>
            <a:r>
              <a:rPr lang="fa-IR" sz="2000" dirty="0"/>
              <a:t>  · مشخص کردن محل دقیق کالاها در قفسه‌های بلند</a:t>
            </a:r>
          </a:p>
          <a:p>
            <a:pPr algn="r"/>
            <a:r>
              <a:rPr lang="fa-IR" sz="2000" dirty="0"/>
              <a:t>  · هشدار درباره بارهای ناپایدار یا مسیرهای مسدود</a:t>
            </a:r>
            <a:endParaRPr lang="en-US" sz="2000" dirty="0"/>
          </a:p>
        </p:txBody>
      </p:sp>
    </p:spTree>
    <p:extLst>
      <p:ext uri="{BB962C8B-B14F-4D97-AF65-F5344CB8AC3E}">
        <p14:creationId xmlns:p14="http://schemas.microsoft.com/office/powerpoint/2010/main" val="1095676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246</TotalTime>
  <Words>1205</Words>
  <Application>Microsoft Office PowerPoint</Application>
  <PresentationFormat>Widescreen</PresentationFormat>
  <Paragraphs>131</Paragraphs>
  <Slides>24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Century Gothic</vt:lpstr>
      <vt:lpstr>Vapor Trail</vt:lpstr>
      <vt:lpstr>ایمنی صنعتی و واقعیت افزوده   </vt:lpstr>
      <vt:lpstr>مقدمه</vt:lpstr>
      <vt:lpstr>کاربرد</vt:lpstr>
      <vt:lpstr> </vt:lpstr>
      <vt:lpstr>واقعیت های افزوده(ar)</vt:lpstr>
      <vt:lpstr>چرا Ar راه‌حلی کلیدی برای ایمنی است؟</vt:lpstr>
      <vt:lpstr>کاربرد 1: آموزش و شبیه‌سازی ایمن   یادگیری در محیطی امن و کنترل‌شده</vt:lpstr>
      <vt:lpstr>کاربرد ۳: تجسم خطرات نامرئی   ·  دیدن نادیدنی‌ها    · نمایش مناطق خطر (محدوده حرکت جرثقیل، تابش پرتو)    · مشخص‌کردن مسیرهای نشت گازهای سمی    · نشان‌دادن میدان دید راننده لیفتراک برای جلوگیری از برخورد</vt:lpstr>
      <vt:lpstr>کاربرد 3: Remote Assistance (پشتیبانی از راه دور)  حضور متخصص، بدون حضور فیزیکی    · اتصال کارگران به متخصصان از طریق ویدئو call زنده    · annotation و رسم راهنما به صورت مجازی بر روی دیدگاه کارگر   · کاهش زمان توقف تولید و هزینه‌های سفر</vt:lpstr>
      <vt:lpstr>مزایا</vt:lpstr>
      <vt:lpstr>چالش‌های پیاده‌سازی - بخش ۱  موانع فنی و مالی    · هزینه اولیه بالا: سرمایه‌گذاری بر روی سخت‌افزار و نرم‌افزار.    · محدودیت‌های فنی: باتری، وزن دستگاه، میدان دید.    · یکپارچه‌سازی با سیستم‌های موجود   (ERP, CMMS)                                              </vt:lpstr>
      <vt:lpstr>  چالش‌های پیاده‌سازی - بخش ۲  موانع انسانی و سازمانی    · مقاومت در برابر تغییر: بی‌تمایلی نیروی کار به پذیرش فناوری جدید.   ·  مسائل امنیت سایبری: محافظت از داده‌های حساس.    · نیاز به آموزش مداوم: آموزش نحوه استفاده از سیستم AR.    </vt:lpstr>
      <vt:lpstr>چگونه می‌توان بر موانع غلبه کرد؟    · شروع با پروژه‌های پایلوت کوچک و کم‌ریسک.    · مشارکت دادن کاربران نهایی در فرآیند طراحی و انتخاب.    · انتخاب راه‌حل‌های مقیاس‌پذیر و ماژولار.    · سرمایه‌گذاری بر روی آموزش و پشتیبانی.</vt:lpstr>
      <vt:lpstr>آینده صنعتی با ar  ·یکپارچه‌سازی با هوش مصنوعی(ai)   برای پیش‌بینی حوادث.  .استفاده از اینترنت اشیا  (IoT) برای داده‌های لحظه‌ای از سنسورها.   · عینک‌های AR سبک‌تر و قدرتمندتر با باتری‌های بهتر.    · متاورس صنعتی: ایجاد دوقلوهای دیجیتال کامل برای شبیه‌سازی.   </vt:lpstr>
      <vt:lpstr>نقشه راه RoadmaP </vt:lpstr>
      <vt:lpstr>چه ابزارهایی در دسترس هستند؟</vt:lpstr>
      <vt:lpstr>AR در پروژه های (بازگشت سرمایه) ROI </vt:lpstr>
      <vt:lpstr>در محیط های صنعتی AR مزایای استفاده از:</vt:lpstr>
      <vt:lpstr>PowerPoint Presentation</vt:lpstr>
      <vt:lpstr>PowerPoint Presentation</vt:lpstr>
      <vt:lpstr>5 کابرد واقعیت افزوده در معماری، مهندسی و ساخت و ساز</vt:lpstr>
      <vt:lpstr>مزایای واقعیت افزوده برای معماران</vt:lpstr>
      <vt:lpstr>PowerPoint Presentation</vt:lpstr>
      <vt:lpstr>ازهمراهی شما سپاسگذارم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Hediyeh Goodarzi</dc:creator>
  <cp:lastModifiedBy>Hediyeh Goodarzi</cp:lastModifiedBy>
  <cp:revision>3</cp:revision>
  <dcterms:created xsi:type="dcterms:W3CDTF">2025-11-14T12:16:27Z</dcterms:created>
  <dcterms:modified xsi:type="dcterms:W3CDTF">2026-02-23T04:47:42Z</dcterms:modified>
</cp:coreProperties>
</file>