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60"/>
  </p:notesMasterIdLst>
  <p:sldIdLst>
    <p:sldId id="260" r:id="rId2"/>
    <p:sldId id="256" r:id="rId3"/>
    <p:sldId id="290" r:id="rId4"/>
    <p:sldId id="380" r:id="rId5"/>
    <p:sldId id="381" r:id="rId6"/>
    <p:sldId id="382" r:id="rId7"/>
    <p:sldId id="383" r:id="rId8"/>
    <p:sldId id="384" r:id="rId9"/>
    <p:sldId id="385" r:id="rId10"/>
    <p:sldId id="396" r:id="rId11"/>
    <p:sldId id="386" r:id="rId12"/>
    <p:sldId id="387" r:id="rId13"/>
    <p:sldId id="388" r:id="rId14"/>
    <p:sldId id="389" r:id="rId15"/>
    <p:sldId id="390" r:id="rId16"/>
    <p:sldId id="391" r:id="rId17"/>
    <p:sldId id="292" r:id="rId18"/>
    <p:sldId id="347" r:id="rId19"/>
    <p:sldId id="348" r:id="rId20"/>
    <p:sldId id="349" r:id="rId21"/>
    <p:sldId id="350" r:id="rId22"/>
    <p:sldId id="392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72" r:id="rId38"/>
    <p:sldId id="296" r:id="rId39"/>
    <p:sldId id="365" r:id="rId40"/>
    <p:sldId id="366" r:id="rId41"/>
    <p:sldId id="367" r:id="rId42"/>
    <p:sldId id="368" r:id="rId43"/>
    <p:sldId id="369" r:id="rId44"/>
    <p:sldId id="373" r:id="rId45"/>
    <p:sldId id="371" r:id="rId46"/>
    <p:sldId id="374" r:id="rId47"/>
    <p:sldId id="375" r:id="rId48"/>
    <p:sldId id="376" r:id="rId49"/>
    <p:sldId id="377" r:id="rId50"/>
    <p:sldId id="378" r:id="rId51"/>
    <p:sldId id="379" r:id="rId52"/>
    <p:sldId id="393" r:id="rId53"/>
    <p:sldId id="394" r:id="rId54"/>
    <p:sldId id="395" r:id="rId55"/>
    <p:sldId id="342" r:id="rId56"/>
    <p:sldId id="340" r:id="rId57"/>
    <p:sldId id="341" r:id="rId58"/>
    <p:sldId id="309" r:id="rId59"/>
  </p:sldIdLst>
  <p:sldSz cx="9144000" cy="5143500" type="screen16x9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account" initials="Ma" lastIdx="1" clrIdx="0">
    <p:extLst>
      <p:ext uri="{19B8F6BF-5375-455C-9EA6-DF929625EA0E}">
        <p15:presenceInfo xmlns:p15="http://schemas.microsoft.com/office/powerpoint/2012/main" userId="3c444f8f9994299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51AE"/>
    <a:srgbClr val="FFFF21"/>
    <a:srgbClr val="5EEC3C"/>
    <a:srgbClr val="FFDC47"/>
    <a:srgbClr val="FF8001"/>
    <a:srgbClr val="FFABC9"/>
    <a:srgbClr val="FF9900"/>
    <a:srgbClr val="9900CC"/>
    <a:srgbClr val="D99B01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28" autoAdjust="0"/>
    <p:restoredTop sz="94152" autoAdjust="0"/>
  </p:normalViewPr>
  <p:slideViewPr>
    <p:cSldViewPr>
      <p:cViewPr varScale="1">
        <p:scale>
          <a:sx n="92" d="100"/>
          <a:sy n="92" d="100"/>
        </p:scale>
        <p:origin x="792" y="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1-27T13:40:04.911" idx="1">
    <p:pos x="5760" y="754"/>
    <p:text/>
    <p:extLst>
      <p:ext uri="{C676402C-5697-4E1C-873F-D02D1690AC5C}">
        <p15:threadingInfo xmlns:p15="http://schemas.microsoft.com/office/powerpoint/2012/main" timeZoneBias="-210"/>
      </p:ext>
    </p:extLs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4C91C8-AC02-46CC-8640-E551B795DA58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0D03FD-2EDF-48F7-9520-7A7DB2293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400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8689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1887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8566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1547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1359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6105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4980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2255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059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7706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02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3878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4444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1026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5034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9803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9098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0628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3012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6240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7257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252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0482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88835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6225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2062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88971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5323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2043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57593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2966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43398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61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53884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9977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99478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86136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39195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22272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135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0270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6492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6518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739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300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0" y="1885950"/>
            <a:ext cx="6686549" cy="1697086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0" y="3583035"/>
            <a:ext cx="6686549" cy="844712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3242858"/>
            <a:ext cx="1308489" cy="583942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397155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718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57200"/>
            <a:ext cx="6686549" cy="233778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265535"/>
            <a:ext cx="6686549" cy="1166898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9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2" y="457200"/>
            <a:ext cx="6295445" cy="21717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59" y="2628900"/>
            <a:ext cx="5652416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265535"/>
            <a:ext cx="6686549" cy="1166898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20726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1828800"/>
            <a:ext cx="6686550" cy="2043634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41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2" y="457200"/>
            <a:ext cx="6295445" cy="21717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257550"/>
            <a:ext cx="6686550" cy="6286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6868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70555"/>
            <a:ext cx="6686549" cy="2160015"/>
          </a:xfrm>
        </p:spPr>
        <p:txBody>
          <a:bodyPr anchor="ctr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257550"/>
            <a:ext cx="6686550" cy="6286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8175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727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09" y="470554"/>
            <a:ext cx="1655701" cy="3962863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470554"/>
            <a:ext cx="4857750" cy="39628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5770" y="3946095"/>
            <a:ext cx="1294032" cy="465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432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468082"/>
            <a:ext cx="6683765" cy="96066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1600200"/>
            <a:ext cx="6686550" cy="283321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529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1544063"/>
            <a:ext cx="6686549" cy="110160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2647597"/>
            <a:ext cx="6686549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090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1600200"/>
            <a:ext cx="3235398" cy="28332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1594666"/>
            <a:ext cx="3235398" cy="28332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590837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747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0" y="1479527"/>
            <a:ext cx="2994549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1911725"/>
            <a:ext cx="3257170" cy="251554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2" y="1477106"/>
            <a:ext cx="2999251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1909304"/>
            <a:ext cx="3254006" cy="251554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590837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697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716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949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334566"/>
            <a:ext cx="2628899" cy="732234"/>
          </a:xfrm>
        </p:spPr>
        <p:txBody>
          <a:bodyPr anchor="b"/>
          <a:lstStyle>
            <a:lvl1pPr algn="l">
              <a:defRPr sz="15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334567"/>
            <a:ext cx="3886200" cy="4061222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1198960"/>
            <a:ext cx="2628899" cy="319682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843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3600450"/>
            <a:ext cx="668655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476224"/>
            <a:ext cx="6686550" cy="2891228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4025504"/>
            <a:ext cx="6686550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557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171450"/>
            <a:ext cx="2138637" cy="4978971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0416" y="-589"/>
            <a:ext cx="1767506" cy="514052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37160" cy="51435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4694" y="468082"/>
            <a:ext cx="6683765" cy="9606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09" y="1600200"/>
            <a:ext cx="6686550" cy="2914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1210" y="4597828"/>
            <a:ext cx="859712" cy="2777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910" y="4601856"/>
            <a:ext cx="571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8860" y="590837"/>
            <a:ext cx="58482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FEFFFF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133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fif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omments" Target="../comments/commen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hyperlink" Target="arvandanco.ir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3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3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3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40.jf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fif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4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4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9.jpe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9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6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6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6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7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7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jpeg"/><Relationship Id="rId7" Type="http://schemas.openxmlformats.org/officeDocument/2006/relationships/image" Target="../media/image8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2.emf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3.emf"/><Relationship Id="rId5" Type="http://schemas.openxmlformats.org/officeDocument/2006/relationships/package" Target="../embeddings/Microsoft_Excel_Worksheet2.xlsx"/><Relationship Id="rId4" Type="http://schemas.openxmlformats.org/officeDocument/2006/relationships/image" Target="../media/image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50" y="-24235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8165"/>
            <a:ext cx="9144000" cy="4556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575" y="2447925"/>
            <a:ext cx="3781425" cy="2695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6260" y="1273808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39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1219" y="1350110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103676"/>
              </p:ext>
            </p:extLst>
          </p:nvPr>
        </p:nvGraphicFramePr>
        <p:xfrm>
          <a:off x="1609140" y="586585"/>
          <a:ext cx="7400200" cy="3647966"/>
        </p:xfrm>
        <a:graphic>
          <a:graphicData uri="http://schemas.openxmlformats.org/drawingml/2006/table">
            <a:tbl>
              <a:tblPr rtl="1"/>
              <a:tblGrid>
                <a:gridCol w="383433"/>
                <a:gridCol w="1592484"/>
                <a:gridCol w="2795973"/>
                <a:gridCol w="2628310"/>
              </a:tblGrid>
              <a:tr h="37063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kern="1200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ردیف</a:t>
                      </a: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وضعیت شرکت</a:t>
                      </a:r>
                      <a:endParaRPr lang="fa-IR" sz="1100" b="0" i="0" u="none" strike="noStrike" dirty="0">
                        <a:solidFill>
                          <a:schemeClr val="accent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اقدامات </a:t>
                      </a:r>
                      <a:r>
                        <a:rPr lang="fa-IR" sz="1100" b="0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انجام شده</a:t>
                      </a:r>
                      <a:endParaRPr lang="fa-IR" sz="1100" b="0" i="0" u="none" strike="noStrike" dirty="0">
                        <a:solidFill>
                          <a:schemeClr val="accent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kern="1200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آخرین وضعیت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885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31</a:t>
                      </a:r>
                      <a:endParaRPr lang="en-US" sz="8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تمدیدپروانه</a:t>
                      </a:r>
                      <a:r>
                        <a:rPr lang="fa-IR" sz="1400" b="1" i="0" u="none" strike="noStrike" kern="1200" baseline="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بهره برداری از سوی سازمان بنادر و دریانوردی</a:t>
                      </a:r>
                      <a:endParaRPr lang="fa-IR" sz="1400" b="1" i="0" u="none" strike="noStrike" kern="1200" dirty="0" smtClean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 fontAlgn="ctr"/>
                      <a:endParaRPr lang="fa-IR" sz="140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نوشتن طرح</a:t>
                      </a:r>
                      <a:r>
                        <a:rPr lang="fa-IR" sz="900" b="1" i="0" u="none" strike="noStrike" kern="12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های سه گانه (مبارزه با آلودگی نفتی، مدیریت زباله، جستجو و نجات)</a:t>
                      </a:r>
                      <a:endParaRPr lang="fa-IR" sz="900" b="1" i="0" u="none" strike="noStrike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 fontAlgn="ctr"/>
                      <a:endParaRPr lang="fa-IR" sz="9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انجام شد.</a:t>
                      </a:r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4029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32</a:t>
                      </a:r>
                      <a:endParaRPr lang="en-US" sz="8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تمدید گواهی  نامه های کنترل کیفیت یارد یک و دو  از سوی</a:t>
                      </a:r>
                      <a:r>
                        <a:rPr lang="fa-IR" sz="1400" b="1" i="0" u="none" strike="noStrike" kern="1200" baseline="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موسسه رده بندی ایرانیان</a:t>
                      </a:r>
                      <a:endParaRPr lang="en-US" sz="140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تکمیل مستندات بازرسی کلیه شناورهای در حال ساخت و تعمیر</a:t>
                      </a:r>
                      <a:endParaRPr lang="en-US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انجام شد.</a:t>
                      </a:r>
                      <a:endParaRPr lang="fa-IR" sz="1100" b="1" i="0" u="none" strike="noStrike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486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33</a:t>
                      </a:r>
                      <a:endParaRPr lang="en-US" sz="8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اخذ گواهی نامه صلاحیت ایمنی شرکت از سوی اداره کار و رفاه</a:t>
                      </a:r>
                      <a:r>
                        <a:rPr lang="fa-IR" sz="1400" b="1" i="0" u="none" strike="noStrike" kern="1200" baseline="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و تعاون اجتماعی</a:t>
                      </a:r>
                      <a:endParaRPr lang="fa-IR" sz="140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برگزاری دوره آموزشی برای پرسنل شرکت و مدیرعامل و عضوهیات مدیره</a:t>
                      </a:r>
                      <a:r>
                        <a:rPr lang="fa-IR" sz="900" b="1" i="0" u="none" strike="noStrike" kern="12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و اخذ گواهی نامه مربوطه</a:t>
                      </a:r>
                      <a:endParaRPr lang="fa-IR" sz="900" b="1" i="0" u="none" strike="noStrike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انجام شد.</a:t>
                      </a:r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70605" y="96509"/>
            <a:ext cx="610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u="sng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اقدامات انجام </a:t>
            </a:r>
            <a:r>
              <a:rPr lang="fa-IR" u="sng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گرفته </a:t>
            </a:r>
            <a:r>
              <a:rPr lang="fa-IR" u="sng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از 1399/07/01</a:t>
            </a:r>
            <a:endParaRPr lang="en-US" u="sng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37580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3585" cy="5202668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7045" cy="520266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301380" y="-24235"/>
            <a:ext cx="458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لیست قراردادهای منعقده از تاریخ</a:t>
            </a:r>
          </a:p>
          <a:p>
            <a:pPr algn="ctr"/>
            <a:r>
              <a:rPr lang="fa-IR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1399/07/01کارخانه شماره یک</a:t>
            </a:r>
            <a:endParaRPr lang="en-US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2709" y="1231166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2586839" y="622096"/>
          <a:ext cx="6413607" cy="4521404"/>
        </p:xfrm>
        <a:graphic>
          <a:graphicData uri="http://schemas.openxmlformats.org/drawingml/2006/table">
            <a:tbl>
              <a:tblPr rtl="1"/>
              <a:tblGrid>
                <a:gridCol w="234843"/>
                <a:gridCol w="1492807"/>
                <a:gridCol w="1390859"/>
                <a:gridCol w="1019479"/>
                <a:gridCol w="757326"/>
                <a:gridCol w="933914"/>
                <a:gridCol w="584379"/>
              </a:tblGrid>
              <a:tr h="61437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ردیف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طرفین قرارداد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موضوع قرارداد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مدت قرارداد / توضیحات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تاریخ و شماره قرارداد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وضعیت قرارداد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ملاحظات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55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شرکت سفرهای کیش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الحاقیه شماره2 قرارداد فروش شناور (زر)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اصلاح روش پرداخت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99/11/29 - 99/1701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757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شرکت آبادانی گستر آفتاب درگهان قشم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قرارداد فروش یک فروند شناور کاتاماران نیمه ساخته ( زیور )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1400/1/17 لغایت 1401/2/17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1400/1/17 - 1400/19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پیگیری جهت دریافت اخذ تسهیلات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55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شرکت حمل و نقل دریایی اوج نصر قشم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قرارداد ساخت یک فروند کاتاماران 100 نفره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 ماه از زمان دریافت پیش پرداخت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1400/04/09 - 1400/665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پیگیری جهت دریافت اخذ تسهیلات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757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شرکت حمل و نقل دریایی اوج نصر قشم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قرارداد ساخت و تحویل دهی یک فروند لندینگ کرافت 1000 تنی شماره 2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 ماه از زمان دریافت پیش پرداخت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1400/1/17 - 1400/18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پیگیری جهت دریافت اخذ تسهیلات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55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شرکت حمل و نقل دریایی اوج نصر قشم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قرارداد ساخت  یک فروند لندینگ کرافت 1000 تنی شماره 1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 ماه از زمان دریافت پیش پرداخت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1400/1/17 - 1400/17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پیگیری جهت دریافت اخذ تسهیلات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677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اروندان- آقای حبیب ا... نظری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قرارداد ساخت یک فروند جنرال کارگو 3000 تنی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18ماه از زمان دریافت پیش پرداخت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1400/08/29 -1400/1447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پیگیری جهت دریافت اخذ تسهیلات</a:t>
                      </a:r>
                      <a:endParaRPr lang="fa-IR" sz="9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837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آقای حسین جوکار ( هورسان دریا فن )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قرارداد ساخت بدنه شناور ایر بوت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یک ماه از زمان واریز پیش پرداخت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1400/2152-1400/12/15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اجرا</a:t>
                      </a:r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209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3585" cy="5202668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7045" cy="520266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82709" y="1231166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01380" y="-24235"/>
            <a:ext cx="458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لیست قراردادهای منعقده از تاریخ</a:t>
            </a:r>
          </a:p>
          <a:p>
            <a:pPr algn="ctr"/>
            <a:r>
              <a:rPr lang="fa-IR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1399/07/01کارخانه شماره یک</a:t>
            </a:r>
            <a:endParaRPr lang="en-US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2586839" y="622097"/>
          <a:ext cx="6413607" cy="4521404"/>
        </p:xfrm>
        <a:graphic>
          <a:graphicData uri="http://schemas.openxmlformats.org/drawingml/2006/table">
            <a:tbl>
              <a:tblPr rtl="1"/>
              <a:tblGrid>
                <a:gridCol w="234843"/>
                <a:gridCol w="1492807"/>
                <a:gridCol w="1390859"/>
                <a:gridCol w="1019479"/>
                <a:gridCol w="757326"/>
                <a:gridCol w="933914"/>
                <a:gridCol w="584379"/>
              </a:tblGrid>
              <a:tr h="63878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ردیف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طرفین قرارداد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موضوع قرارداد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مدت قرارداد / توضیحات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تاریخ و شماره قرارداد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وضعیت قرارداد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ملاحظات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8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 شرکت تعاونی دریانوردان بحر خزر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ناجی 4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1400/06/15 لغایت 1400/09/15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1400/05/11 - 1400/854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90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سازمان نقشه برداری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 آبنگار 1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1400/06/30 لغایت1400/08/30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1400/06/30-1400110-6505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اجرا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91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آقای فاروق چراغی رمچاهی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الحاقیه شماره1 تعمیرات شناور 11183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تمدید قرارداد قبلی شناور تا 99/11/30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99/11/28 - 99/1695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893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آقای عیدان غافلی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شناوریدک کش راکی 1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98/9/30 لغایت 99/12/30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99/12/10 - 99/1758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8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آقای فاروق  رمچاهی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اجرایی شناور 11183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1400/1/24 لغایت 1400/7/24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1400/1/24 - 1400/109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اجرا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889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آقای علیشاه عزیزی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اسکراپ شناور افق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99/11/15 لغایت 99/12/15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99/11/15 - 99/1631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897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آقای نعیم بغلانی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اسکراپ  شناور القاسم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1400/08/25 لغایت 1400/10/25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1400/09/20 -1400/1565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اجرا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7179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3585" cy="5202668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7045" cy="520266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82709" y="1231166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01380" y="-24235"/>
            <a:ext cx="458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لیست قراردادهای منعقده از تاریخ</a:t>
            </a:r>
          </a:p>
          <a:p>
            <a:pPr algn="ctr"/>
            <a:r>
              <a:rPr lang="fa-IR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1399/07/01کارخانه شماره یک</a:t>
            </a:r>
            <a:endParaRPr lang="en-US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2586834" y="637563"/>
          <a:ext cx="6413611" cy="4505937"/>
        </p:xfrm>
        <a:graphic>
          <a:graphicData uri="http://schemas.openxmlformats.org/drawingml/2006/table">
            <a:tbl>
              <a:tblPr rtl="1"/>
              <a:tblGrid>
                <a:gridCol w="227109"/>
                <a:gridCol w="1443634"/>
                <a:gridCol w="1556308"/>
                <a:gridCol w="985897"/>
                <a:gridCol w="732380"/>
                <a:gridCol w="903152"/>
                <a:gridCol w="565131"/>
              </a:tblGrid>
              <a:tr h="72095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ردیف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طرفین قرارداد 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موضوع قرارداد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مدت قرارداد / توضیحات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تاریخ و شماره قرارداد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وضعیت قرارداد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ملاحظات 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577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</a:t>
                      </a:r>
                    </a:p>
                  </a:txBody>
                  <a:tcPr marL="6783" marR="6783" marT="6783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پتروشیمی آبادان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طراحی و ساخت یکدستگاه یونیت هیدرولیک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99/1/1 لغایت 99/9/14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99/12/13 - 99/1782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45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</a:t>
                      </a:r>
                    </a:p>
                  </a:txBody>
                  <a:tcPr marL="6783" marR="6783" marT="6783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شرکت پارس فناوران زرین اروند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مشارکت و همکاری در خصوص طراحی و ساخت تجهیزات پتروشیمی و پالایشگاهی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99/12/24 لغایت 1404/12/24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99/12/24 - 99/1867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اجرا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3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</a:t>
                      </a:r>
                    </a:p>
                  </a:txBody>
                  <a:tcPr marL="6783" marR="6783" marT="6783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شرکت پترو فناوران کیسان اروند  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اجاره ساختمان اداری به شرکت پترو فناوران کیسان اروند   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1400/01/01 لغایت 1400/12/29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1400/3/26 - 1400/588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3083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18</a:t>
                      </a:r>
                    </a:p>
                  </a:txBody>
                  <a:tcPr marL="6783" marR="6783" marT="6783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شرکت پترو فناوران کیسان اروند  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الحاقیه شماره 1 شرکت پترو فناوران کیسان اروند 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1398/12/15 لغایت 1399/12/30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1400/3/26 - 1400/578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871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</a:t>
                      </a:r>
                    </a:p>
                  </a:txBody>
                  <a:tcPr marL="6783" marR="6783" marT="6783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شرکت طراحی و مهندسی یوتاب صنعت دریا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قرارداد پیمانکاری ارائه خدمات فنی و مهندسی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1400/05/10 لغایت 1400/06/10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1400/05/10 - 1400/844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33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</a:t>
                      </a:r>
                    </a:p>
                  </a:txBody>
                  <a:tcPr marL="6783" marR="6783" marT="6783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آقای عبدالرضا خسروی نیا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اجاره سوله 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1400/01/01 لغایت 1400/12/29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1400/12/14 -1400/2149</a:t>
                      </a: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اجرا</a:t>
                      </a:r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6783" marR="6783" marT="67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400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3585" cy="5202668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7045" cy="520266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82709" y="1231166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01380" y="-24235"/>
            <a:ext cx="458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u="sng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لیست قراردادهای منعقده از تاریخ</a:t>
            </a:r>
          </a:p>
          <a:p>
            <a:pPr algn="ctr"/>
            <a:r>
              <a:rPr lang="fa-IR" u="sng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u="sng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1399/07/01کارخانه شماره دو</a:t>
            </a:r>
            <a:endParaRPr lang="en-US" u="sng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2586835" y="622097"/>
          <a:ext cx="6413610" cy="4521402"/>
        </p:xfrm>
        <a:graphic>
          <a:graphicData uri="http://schemas.openxmlformats.org/drawingml/2006/table">
            <a:tbl>
              <a:tblPr rtl="1"/>
              <a:tblGrid>
                <a:gridCol w="234844"/>
                <a:gridCol w="1492808"/>
                <a:gridCol w="1390860"/>
                <a:gridCol w="1019478"/>
                <a:gridCol w="757327"/>
                <a:gridCol w="933914"/>
                <a:gridCol w="584379"/>
              </a:tblGrid>
              <a:tr h="65320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ردیف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طرفین قرارداد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موضوع قرارداد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مدت قرارداد / توضیحات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تاریخ و شماره قرارداد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وضعیت قرارداد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ملاحظات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82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آقای عیدان غافلی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اجاره سوله شماره 7 کارخانه شماره 2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99/10/6 لغایت 1400/10/6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99/12/10 - 99/1760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اجرا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845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شرکت شناوران زیبا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اجاره سوله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99/9/15 لغایت 1401/1/15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99/9/18 - 99/1312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اجرا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82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شرکت شناوران زیبا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اجاره سوله و دفتر کار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99/10/1 لغایت 1401/2/1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99/11/15 - 99/1628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اجرا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نشده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72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آقای عیدان غافلی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شناورلندینگ کرافت امیر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98/9/30 لغایت 99/12/30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99/12/10 - 99/1759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845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آقای حکیم معرفاوی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 دوان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99/10/21 لغایت 99/12/30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99/12/10 - 99/1761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70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یعغوب مظلومیان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 بارون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99/10/1 لغایت 1400/10/1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99/12/10 - 99/1762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74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آقای فاروق چراغی رمچاهی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شناورلندینگ کرافت 11183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99/12/1 لغایت 1400/12/1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99/12/25 - 99/1868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اجرا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74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آقای مهدی خاتونی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 دوبه انوش1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1400/2/9 لغایت 1400/4/31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1400/4/22 - 1400/729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7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بانک ملی مرکزی آبادان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 دوبه منتظر 101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1399/01/01 لغایت 1400/03/31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1400/03/11 - 1400/494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7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بانک ملی مرکزی آبادان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 پرستو 110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1399/01/01 لغایت 1400/03/31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1400/03/11 - 1400/495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328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3585" cy="5202668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7045" cy="520266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82709" y="1231166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01380" y="-24235"/>
            <a:ext cx="458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u="sng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لیست قراردادهای منعقده از تاریخ</a:t>
            </a:r>
          </a:p>
          <a:p>
            <a:pPr algn="ctr"/>
            <a:r>
              <a:rPr lang="fa-IR" u="sng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u="sng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1399/07/01کارخانه شماره دو</a:t>
            </a:r>
            <a:endParaRPr lang="en-US" u="sng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2586835" y="622094"/>
          <a:ext cx="6413610" cy="4521407"/>
        </p:xfrm>
        <a:graphic>
          <a:graphicData uri="http://schemas.openxmlformats.org/drawingml/2006/table">
            <a:tbl>
              <a:tblPr rtl="1"/>
              <a:tblGrid>
                <a:gridCol w="234844"/>
                <a:gridCol w="1492808"/>
                <a:gridCol w="1390860"/>
                <a:gridCol w="1019478"/>
                <a:gridCol w="757327"/>
                <a:gridCol w="933914"/>
                <a:gridCol w="584379"/>
              </a:tblGrid>
              <a:tr h="64949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ردیف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طرفین قرارداد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موضوع قرارداد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مدت قرارداد / توضیحات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تاریخ و شماره قرارداد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وضعیت قرارداد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ملاحظات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593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11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آقای حردانی 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 پارس لیان 3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1399/12/10 لغایت 1400/08/30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1399/12/28 - 1399/1923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اجرا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608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آقای ریحانی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 ابوتراب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1400/05/06 لغایت 1400/08/14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1400/07/14 - 1400/1164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593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13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آقای سلیم عامری پور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 فرزاد 5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1400/04/29 لغایت 1400/07/29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1400/07/14 - 1400/1163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2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آقای حسن عامری پور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شناورپرستو 110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1400/06/17 لغایت 1400/07/30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1400/07/28 -1400/1285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608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آقای مهدی عبودی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شناوردوبه المهدی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از زمان داکینگ به مدت 45 روز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1400/08/10 -1400/1341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2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</a:t>
                      </a:r>
                    </a:p>
                  </a:txBody>
                  <a:tcPr marL="7014" marR="7014" marT="7014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آقای سهیل عامری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 دوبه هوبین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1400/09/10 لغایت 1400/11/10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1400/09/20 -1400/1563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534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17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آقای عاطب زاده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 بهاره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1400/09/15 لغایت 1400/11/15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1400/09/20 -1400/1564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</a:t>
                      </a:r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534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18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آقای  باقر عامری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 دوبه غزال 3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1400/10/10 لغایت 1400/12/10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1400/10/26 -1400/1857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</a:t>
                      </a:r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63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آقای مجید حیاوی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 دوبه سحر 3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1400/10/25 لغایت 1400/12/25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1400/11/12 -1400/1955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</a:t>
                      </a:r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63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20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 آقای  اسداله  زرگر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شناوریدک کش یزد 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1400/8/25 لغایت 1400/11/25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1400/10/26 -1400/1859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اجرا</a:t>
                      </a: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014" marR="7014" marT="70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926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3585" cy="5202668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7045" cy="520266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82709" y="1231166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01380" y="-24235"/>
            <a:ext cx="458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لیست قراردادهای منعقده از تاریخ</a:t>
            </a:r>
          </a:p>
          <a:p>
            <a:pPr algn="ctr"/>
            <a:r>
              <a:rPr lang="fa-IR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1399/07/01کارخانه شماره دو</a:t>
            </a:r>
            <a:endParaRPr lang="en-US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/>
          </p:nvPr>
        </p:nvGraphicFramePr>
        <p:xfrm>
          <a:off x="2586834" y="622097"/>
          <a:ext cx="6413611" cy="4521401"/>
        </p:xfrm>
        <a:graphic>
          <a:graphicData uri="http://schemas.openxmlformats.org/drawingml/2006/table">
            <a:tbl>
              <a:tblPr rtl="1"/>
              <a:tblGrid>
                <a:gridCol w="234845"/>
                <a:gridCol w="1492808"/>
                <a:gridCol w="1390859"/>
                <a:gridCol w="1019478"/>
                <a:gridCol w="757327"/>
                <a:gridCol w="933915"/>
                <a:gridCol w="584379"/>
              </a:tblGrid>
              <a:tr h="59639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ردیف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طرفین قرارداد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موضوع قرارداد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مدت قرارداد / توضیحات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تاریخ و شماره قرارداد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وضعیت قرارداد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ملاحظات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74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</a:t>
                      </a:r>
                    </a:p>
                  </a:txBody>
                  <a:tcPr marL="6995" marR="6995" marT="699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آقای عبدالعلی عامری پور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تعمیرات شناور دوبه شهاب3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1400/11/25 لغایت 1401/01/25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1400/12/07 -1400/2094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20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22</a:t>
                      </a:r>
                    </a:p>
                  </a:txBody>
                  <a:tcPr marL="6995" marR="6995" marT="699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 آقای پیمان توکلی ریشهری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 تعمیرات شناور دوبه میسترال3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1400/11/19 لغایت 1401/01/19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1400/12/07 -1400/2095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74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</a:t>
                      </a:r>
                    </a:p>
                  </a:txBody>
                  <a:tcPr marL="6995" marR="6995" marT="699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آقای محمد بوشاسپ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تعمیرات شناور یدک کش اوستا1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1400/12/20 لغایت 1401/02/20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1400/12/07 -1400/2096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733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</a:t>
                      </a:r>
                    </a:p>
                  </a:txBody>
                  <a:tcPr marL="6995" marR="6995" marT="699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 آقای عبداله مسنی قشمی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تعمیرات شناور لندینگ کرافت 11189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از زمان واریز پیش پرداخت  به مدت 10 ماه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1400/12/04 -1400/2083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حال اجرا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20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25</a:t>
                      </a:r>
                    </a:p>
                  </a:txBody>
                  <a:tcPr marL="6995" marR="6995" marT="699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آقای عبدارضا حیدری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تعمیرات بارج شناور بوشهر ایلکا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1400/1/9 لغایت 1400/2/23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1400/1/25 - 1400/111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68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26</a:t>
                      </a:r>
                    </a:p>
                  </a:txBody>
                  <a:tcPr marL="6995" marR="6995" marT="699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آقای حکیم عامری پور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تعمیرات شناور  هد هد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1400/1/16 لغایت 1400/2/29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1400/1/25 - 1400/110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آقای عبدالنبی بوری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تعمیرات شناور یدک کش فردیس 12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99/1/1 لغایت 99/9/4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99/7/28 - 99/1117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4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28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 آقای ناصر عاطب زاده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تعمیرات شناور دوبه بهاره 2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1400/04/16 لغایت 1400/06/16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1400/05/11 - 1400/853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41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29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آقای سهیل عامری پور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تعمیرات شناور دوبه منتظر 101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1400/01/01 لغایت 1400/06/01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1400/05/11 - 1400/852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41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30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B Titr" panose="00000700000000000000" pitchFamily="2" charset="-78"/>
                      </a:endParaRP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20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31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آقای سلیم عامری پور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تعمیرات شناور دوبه سینا10 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1400/11/17 لغایت 1401/01/17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1400/11/25 -1400/2031</a:t>
                      </a: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مختومه </a:t>
                      </a:r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امضاء شده است </a:t>
                      </a:r>
                      <a:endParaRPr lang="fa-IR" sz="8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6995" marR="6995" marT="69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980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586"/>
            <a:ext cx="9144000" cy="45569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5828" y="3487980"/>
            <a:ext cx="610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گزارشات تصویری قبل و بعد از 1399/07/01</a:t>
            </a:r>
            <a:endParaRPr lang="en-US" sz="2400" dirty="0" smtClean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ctr"/>
            <a:r>
              <a:rPr lang="fa-IR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(کارخانه شماره یک)</a:t>
            </a:r>
            <a:endParaRPr lang="en-US" sz="24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709" y="1231166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431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743" y="182897"/>
            <a:ext cx="4885914" cy="24184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742" y="2725063"/>
            <a:ext cx="4885915" cy="24184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64953" y="-1210017"/>
            <a:ext cx="2688775" cy="52575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6820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4"/>
          <a:stretch/>
        </p:blipFill>
        <p:spPr>
          <a:xfrm>
            <a:off x="3488778" y="2725063"/>
            <a:ext cx="4899877" cy="24184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48"/>
          <a:stretch/>
        </p:blipFill>
        <p:spPr>
          <a:xfrm>
            <a:off x="3488778" y="181811"/>
            <a:ext cx="4899877" cy="23715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6" y="-1261188"/>
            <a:ext cx="2645229" cy="5257590"/>
          </a:xfrm>
          <a:prstGeom prst="rect">
            <a:avLst/>
          </a:prstGeom>
        </p:spPr>
      </p:pic>
      <p:sp>
        <p:nvSpPr>
          <p:cNvPr id="15" name="Right Arrow 14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71685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5410" y="1325875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8165"/>
            <a:ext cx="9144000" cy="455691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71044" y="2907786"/>
            <a:ext cx="74959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5400" dirty="0" smtClean="0">
                <a:solidFill>
                  <a:srgbClr val="FFFF00"/>
                </a:solidFill>
                <a:cs typeface="B Titr" panose="00000700000000000000" pitchFamily="2" charset="-78"/>
              </a:rPr>
              <a:t>شرکت کشتی سازی اروندان</a:t>
            </a:r>
          </a:p>
        </p:txBody>
      </p:sp>
      <p:sp>
        <p:nvSpPr>
          <p:cNvPr id="10" name="TextBox 9">
            <a:hlinkClick r:id="rId4" action="ppaction://hlinkfile"/>
          </p:cNvPr>
          <p:cNvSpPr txBox="1"/>
          <p:nvPr/>
        </p:nvSpPr>
        <p:spPr>
          <a:xfrm>
            <a:off x="6404461" y="4318248"/>
            <a:ext cx="2484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www.arvandanco.ir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94326" y="4604872"/>
            <a:ext cx="2290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>
                <a:solidFill>
                  <a:srgbClr val="FFFF00"/>
                </a:solidFill>
              </a:rPr>
              <a:t>@</a:t>
            </a:r>
            <a:r>
              <a:rPr lang="en-US" dirty="0">
                <a:solidFill>
                  <a:srgbClr val="FFFF00"/>
                </a:solidFill>
              </a:rPr>
              <a:t>arvandanco.ir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620" y="4630285"/>
            <a:ext cx="331587" cy="33158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7" y="163343"/>
            <a:ext cx="4899877" cy="240840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7" y="2702799"/>
            <a:ext cx="4899877" cy="2440701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5072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2259"/>
          <a:stretch/>
        </p:blipFill>
        <p:spPr>
          <a:xfrm>
            <a:off x="3502742" y="153313"/>
            <a:ext cx="4885914" cy="24184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742" y="2725062"/>
            <a:ext cx="4885914" cy="241843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5" name="Right Arrow 14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92030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180" y="2723279"/>
            <a:ext cx="4894476" cy="24202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742" y="151529"/>
            <a:ext cx="4885914" cy="240187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sp>
        <p:nvSpPr>
          <p:cNvPr id="20" name="Right Arrow 19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230840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8" y="163343"/>
            <a:ext cx="4899877" cy="240840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7" y="2725063"/>
            <a:ext cx="4899878" cy="24184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04638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7" y="2725062"/>
            <a:ext cx="4899877" cy="241843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7" y="173688"/>
            <a:ext cx="4899877" cy="23797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sp>
        <p:nvSpPr>
          <p:cNvPr id="14" name="Right Arrow 13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5718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34513" y="-1082393"/>
            <a:ext cx="2408406" cy="489988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6" y="2725062"/>
            <a:ext cx="4899880" cy="241843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4" name="Right Arrow 13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4589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36" y="2713506"/>
            <a:ext cx="4914520" cy="24299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971" y="161829"/>
            <a:ext cx="4912685" cy="24099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7335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5" y="161830"/>
            <a:ext cx="4885589" cy="24099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5" y="2733581"/>
            <a:ext cx="4885590" cy="24099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5" name="Right Arrow 14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480436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5" y="161830"/>
            <a:ext cx="4885589" cy="24099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5" y="2725373"/>
            <a:ext cx="4885590" cy="24181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5" name="Right Arrow 14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43651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6" y="161830"/>
            <a:ext cx="4885589" cy="24099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6" y="2713506"/>
            <a:ext cx="4885589" cy="23426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85525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8556"/>
            <a:ext cx="9144000" cy="45569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00609" y="4207305"/>
            <a:ext cx="610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اقدامات انجام </a:t>
            </a:r>
            <a:r>
              <a:rPr lang="fa-IR" sz="2400" b="1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گرفته </a:t>
            </a:r>
            <a:r>
              <a:rPr lang="fa-IR" sz="2400" b="1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از 1399/07/01</a:t>
            </a:r>
            <a:endParaRPr lang="en-US" sz="24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5410" y="1301425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81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36" y="156239"/>
            <a:ext cx="4914520" cy="24155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36" y="2713506"/>
            <a:ext cx="4914520" cy="24299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5" name="Right Arrow 14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31467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6" y="2713506"/>
            <a:ext cx="4885590" cy="24299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6" y="166612"/>
            <a:ext cx="4885589" cy="24051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5" name="Right Arrow 14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141441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251" y="322876"/>
            <a:ext cx="2998616" cy="45569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460" y="322876"/>
            <a:ext cx="2945615" cy="455691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45543" y="917057"/>
            <a:ext cx="4936683" cy="335951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63168" y="917057"/>
            <a:ext cx="4936683" cy="335951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1444205" y="1117378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5227081" y="3946095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3796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481" y="88062"/>
            <a:ext cx="3285698" cy="50233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923" y="88062"/>
            <a:ext cx="3232036" cy="50265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368769" y="-54922"/>
            <a:ext cx="3577575" cy="531272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829542" y="-54921"/>
            <a:ext cx="3577575" cy="5312722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5241026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1448213" y="3946095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After</a:t>
            </a:r>
            <a:endParaRPr lang="en-US" dirty="0"/>
          </a:p>
        </p:txBody>
      </p:sp>
      <p:sp>
        <p:nvSpPr>
          <p:cNvPr id="15" name="Right Arrow 14"/>
          <p:cNvSpPr/>
          <p:nvPr/>
        </p:nvSpPr>
        <p:spPr>
          <a:xfrm>
            <a:off x="5251522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1448213" y="3946094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90754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36" y="2686279"/>
            <a:ext cx="4914520" cy="24572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36" y="156239"/>
            <a:ext cx="4914521" cy="24155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5" name="Right Arrow 14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5407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35" y="155569"/>
            <a:ext cx="4914521" cy="24155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33" y="2672220"/>
            <a:ext cx="4914523" cy="24712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5" name="Right Arrow 14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1828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935" y="206815"/>
            <a:ext cx="3663950" cy="24299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829" y="1185531"/>
            <a:ext cx="2998050" cy="3957969"/>
          </a:xfrm>
          <a:prstGeom prst="rect">
            <a:avLst/>
          </a:prstGeom>
        </p:spPr>
      </p:pic>
      <p:sp>
        <p:nvSpPr>
          <p:cNvPr id="15" name="Left Arrow 14"/>
          <p:cNvSpPr/>
          <p:nvPr/>
        </p:nvSpPr>
        <p:spPr>
          <a:xfrm>
            <a:off x="6105486" y="3541182"/>
            <a:ext cx="976904" cy="43175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>
                <a:cs typeface="B Mitra" panose="00000400000000000000" pitchFamily="2" charset="-78"/>
              </a:rPr>
              <a:t>بعد</a:t>
            </a:r>
            <a:endParaRPr lang="en-US" sz="24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45332" y="-570024"/>
            <a:ext cx="2688775" cy="39376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06717" y="1572114"/>
            <a:ext cx="4261630" cy="3206805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4364856" y="44019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65537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77316" y="3363207"/>
            <a:ext cx="23638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>
                <a:solidFill>
                  <a:schemeClr val="bg1"/>
                </a:solidFill>
                <a:cs typeface="B Jadid" panose="00000700000000000000" pitchFamily="2" charset="-78"/>
              </a:rPr>
              <a:t>افتتاح سالن ورزش</a:t>
            </a:r>
          </a:p>
          <a:p>
            <a:pPr algn="ctr"/>
            <a:r>
              <a:rPr lang="fa-IR" sz="1200" b="1" dirty="0" smtClean="0">
                <a:solidFill>
                  <a:schemeClr val="bg1"/>
                </a:solidFill>
                <a:cs typeface="B Jadid" panose="00000700000000000000" pitchFamily="2" charset="-78"/>
              </a:rPr>
              <a:t>(برگزاری مسابقان دهه مبارک </a:t>
            </a:r>
            <a:r>
              <a:rPr lang="fa-IR" sz="1200" b="1" dirty="0">
                <a:solidFill>
                  <a:schemeClr val="bg1"/>
                </a:solidFill>
                <a:cs typeface="B Jadid" panose="00000700000000000000" pitchFamily="2" charset="-78"/>
              </a:rPr>
              <a:t>فجر)</a:t>
            </a:r>
            <a:endParaRPr lang="en-US" sz="1200" b="1" dirty="0">
              <a:solidFill>
                <a:schemeClr val="bg1"/>
              </a:solidFill>
              <a:cs typeface="B Jadid" panose="000007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883" y="2691420"/>
            <a:ext cx="4113883" cy="247323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705" y="149627"/>
            <a:ext cx="4516468" cy="244327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70892" y="-1044463"/>
            <a:ext cx="2688775" cy="488656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66136" y="1713767"/>
            <a:ext cx="2688775" cy="435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1716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586"/>
            <a:ext cx="9144000" cy="45569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5828" y="3487980"/>
            <a:ext cx="610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تعمیرات انجام گرفته در کارخانه شماره یک</a:t>
            </a:r>
            <a:endParaRPr lang="en-US" sz="24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709" y="1231166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94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7" y="156633"/>
            <a:ext cx="4899877" cy="241511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7" y="2728382"/>
            <a:ext cx="4899877" cy="24151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0609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1219" y="1350110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847055"/>
              </p:ext>
            </p:extLst>
          </p:nvPr>
        </p:nvGraphicFramePr>
        <p:xfrm>
          <a:off x="1609141" y="475569"/>
          <a:ext cx="7467822" cy="4484006"/>
        </p:xfrm>
        <a:graphic>
          <a:graphicData uri="http://schemas.openxmlformats.org/drawingml/2006/table">
            <a:tbl>
              <a:tblPr rtl="1"/>
              <a:tblGrid>
                <a:gridCol w="361625"/>
                <a:gridCol w="1739011"/>
                <a:gridCol w="3425520"/>
                <a:gridCol w="1941666"/>
              </a:tblGrid>
              <a:tr h="26116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ردیف</a:t>
                      </a: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وضعیت شرکت</a:t>
                      </a:r>
                      <a:endParaRPr lang="fa-IR" sz="1100" b="0" i="0" u="none" strike="noStrike" dirty="0">
                        <a:solidFill>
                          <a:schemeClr val="accent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اقدامات </a:t>
                      </a:r>
                      <a:r>
                        <a:rPr lang="fa-IR" sz="1100" b="0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انجام شده</a:t>
                      </a:r>
                      <a:endParaRPr lang="fa-IR" sz="1100" b="0" i="0" u="none" strike="noStrike" dirty="0">
                        <a:solidFill>
                          <a:schemeClr val="accent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آخرین وضعیت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6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</a:t>
                      </a: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مسدودی حسابهای </a:t>
                      </a:r>
                      <a:r>
                        <a:rPr lang="fa-IR" sz="1600" b="1" i="0" u="none" strike="noStrike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شرکت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Low" rtl="1" fontAlgn="ctr"/>
                      <a:r>
                        <a:rPr lang="fa-IR" sz="105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مکاتبات متعدد با فرماندار ویژه خرمشهر،مدیرکل تعاون، کار و رفاه اجتماعی استان - همچنین کارگروه رفع موانع تولید شهرستان و استان انجام شده  و موضوع از طریق مدیر عامل محترم هلدینگ پیگیری و </a:t>
                      </a:r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</a:t>
                      </a:r>
                      <a:r>
                        <a:rPr lang="fa-IR" sz="105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مساعدت ایشان اقدامات لازم نسبت به تقسیط بدهی به تامین اجتماعی خرمشهر صورت پذیرفت</a:t>
                      </a:r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.(بانکهای رفاه، کشاورزی، ملی،صادرات، تجارت)</a:t>
                      </a:r>
                      <a:endParaRPr lang="fa-IR" sz="105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پرداخت صورت گرفته و رفع مسدودی</a:t>
                      </a:r>
                      <a:r>
                        <a:rPr lang="fa-IR" sz="1100" b="1" i="0" u="none" strike="noStrike" kern="12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انجام شده است</a:t>
                      </a:r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160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بدهی بیمه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تایید هیئت مدیره و هلدینگ صنایع عمومی تامین  اقدام به تقسیط گردید و اقساط اول و دوم پرداخت شد.(مبلغ کل بدهی 187،000،000،000 ریال میباشد که در 12 قسط درحال پرداخت است)</a:t>
                      </a:r>
                    </a:p>
                    <a:p>
                      <a:pPr algn="ctr" rtl="1" fontAlgn="ctr"/>
                      <a:endParaRPr lang="fa-IR" sz="105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انجام و</a:t>
                      </a:r>
                      <a:r>
                        <a:rPr lang="fa-IR" sz="1100" b="1" i="0" u="none" strike="noStrike" kern="12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اقساط پرداخت گردید.</a:t>
                      </a:r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759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بدهی مالیاتی</a:t>
                      </a:r>
                    </a:p>
                    <a:p>
                      <a:pPr algn="ctr" rtl="1" fontAlgn="ctr"/>
                      <a:endParaRPr lang="fa-IR" sz="1600" b="1" i="0" u="none" strike="noStrike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تایید مدیر عامل بدهی مالیاتی تقسیط گردید (مبلغ 15،000،000،000 ریال که طی 15 قسط در حال پرداخت میباشد)</a:t>
                      </a:r>
                    </a:p>
                    <a:p>
                      <a:pPr marL="0" algn="ctr" defTabSz="914400" rtl="1" eaLnBrk="1" fontAlgn="ctr" latinLnBrk="0" hangingPunct="1"/>
                      <a:endParaRPr lang="fa-IR" sz="105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انجام</a:t>
                      </a:r>
                      <a:r>
                        <a:rPr lang="fa-IR" sz="1100" b="1" i="0" u="none" strike="noStrike" kern="12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گردید</a:t>
                      </a:r>
                      <a:endParaRPr lang="fa-IR" sz="1100" b="1" i="0" u="none" strike="noStrike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 fontAlgn="ctr"/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16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</a:t>
                      </a:r>
                      <a:r>
                        <a:rPr lang="fa-IR" sz="1600" b="1" i="0" u="none" strike="noStrike" kern="1200" baseline="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16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رهن بودن زمین کارخانه های شرکت</a:t>
                      </a:r>
                      <a:endParaRPr lang="fa-IR" sz="160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تایید هیئت مدیره اقدام به باز پرداخت تسهیلات گردید.</a:t>
                      </a:r>
                    </a:p>
                    <a:p>
                      <a:pPr algn="ctr" rtl="1" fontAlgn="ctr"/>
                      <a:endParaRPr lang="fa-IR" sz="105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انجام</a:t>
                      </a:r>
                      <a:r>
                        <a:rPr lang="fa-IR" sz="1100" b="1" i="0" u="none" strike="noStrike" kern="12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شد</a:t>
                      </a:r>
                      <a:endParaRPr lang="fa-IR" sz="1100" b="1" i="0" u="none" strike="noStrike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914400" rtl="1" eaLnBrk="1" fontAlgn="ctr" latinLnBrk="0" hangingPunct="1"/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000" b="0" i="0" u="none" strike="noStrike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</a:t>
                      </a:r>
                      <a:r>
                        <a:rPr lang="fa-IR" sz="1600" b="1" i="0" u="none" strike="noStrike" kern="1200" baseline="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16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رهن بودن </a:t>
                      </a:r>
                      <a:r>
                        <a:rPr lang="fa-IR" sz="16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دوفروند کاتاماران </a:t>
                      </a:r>
                    </a:p>
                    <a:p>
                      <a:pPr algn="ctr" rtl="1" fontAlgn="ctr"/>
                      <a:r>
                        <a:rPr lang="fa-IR" sz="1600" b="1" i="0" u="none" strike="noStrike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(زر و زیور)</a:t>
                      </a:r>
                      <a:endParaRPr lang="fa-IR" sz="1600" b="1" i="0" u="none" strike="noStrike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تایید هیئت مدیره اقدام به باز پرداخت گردید.</a:t>
                      </a:r>
                    </a:p>
                    <a:p>
                      <a:pPr marL="0" algn="ctr" defTabSz="914400" rtl="1" eaLnBrk="1" fontAlgn="ctr" latinLnBrk="0" hangingPunct="1"/>
                      <a:endParaRPr lang="fa-IR" sz="105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انجام شد</a:t>
                      </a:r>
                    </a:p>
                    <a:p>
                      <a:pPr algn="ctr" rtl="1" fontAlgn="ctr"/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70605" y="96509"/>
            <a:ext cx="610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u="sng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اقدامات انجام </a:t>
            </a:r>
            <a:r>
              <a:rPr lang="fa-IR" u="sng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گرفته </a:t>
            </a:r>
            <a:r>
              <a:rPr lang="fa-IR" u="sng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از 1399/07/01</a:t>
            </a:r>
            <a:endParaRPr lang="en-US" u="sng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912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6" y="156938"/>
            <a:ext cx="4899877" cy="24148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84" y="2728381"/>
            <a:ext cx="4916769" cy="24151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82411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83" y="156938"/>
            <a:ext cx="4916769" cy="24148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8" t="9506" r="34332" b="8005"/>
          <a:stretch/>
        </p:blipFill>
        <p:spPr>
          <a:xfrm>
            <a:off x="3476763" y="2728381"/>
            <a:ext cx="4911889" cy="24151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01561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82" y="2728381"/>
            <a:ext cx="4916770" cy="23938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82" y="156939"/>
            <a:ext cx="4916770" cy="24148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27677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586"/>
            <a:ext cx="9144000" cy="4556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5828" y="3487980"/>
            <a:ext cx="610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کارخانه شماره 2</a:t>
            </a:r>
            <a:endParaRPr lang="en-US" sz="24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709" y="1231166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346" y="3173026"/>
            <a:ext cx="5425308" cy="197047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517900" y="2761861"/>
            <a:ext cx="610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(کارخانه شماره 2)</a:t>
            </a:r>
            <a:endParaRPr lang="en-US" sz="24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387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82" y="156938"/>
            <a:ext cx="4916770" cy="24148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78"/>
          <a:stretch/>
        </p:blipFill>
        <p:spPr>
          <a:xfrm>
            <a:off x="3461906" y="2728379"/>
            <a:ext cx="4926746" cy="23938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02665" y="1329573"/>
            <a:ext cx="2645229" cy="525759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00407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71872" y="2728377"/>
            <a:ext cx="4916776" cy="23938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71" y="153380"/>
            <a:ext cx="4916777" cy="2426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94364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70" y="2728377"/>
            <a:ext cx="4916778" cy="23938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70" y="162801"/>
            <a:ext cx="4916778" cy="241586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79807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69256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69" y="171771"/>
            <a:ext cx="4916778" cy="23885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68" y="2728377"/>
            <a:ext cx="4916779" cy="239383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8693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52" y="153381"/>
            <a:ext cx="4926193" cy="24183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52" y="2743189"/>
            <a:ext cx="4926193" cy="23790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250069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820" y="2728378"/>
            <a:ext cx="4905826" cy="2393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256" y="153380"/>
            <a:ext cx="4927390" cy="242528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8291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1219" y="1350110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609140" y="458069"/>
          <a:ext cx="7444373" cy="4675483"/>
        </p:xfrm>
        <a:graphic>
          <a:graphicData uri="http://schemas.openxmlformats.org/drawingml/2006/table">
            <a:tbl>
              <a:tblPr rtl="1"/>
              <a:tblGrid>
                <a:gridCol w="360490"/>
                <a:gridCol w="1839556"/>
                <a:gridCol w="3330680"/>
                <a:gridCol w="1913647"/>
              </a:tblGrid>
              <a:tr h="281221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100" b="0" i="0" u="none" strike="noStrike" kern="1200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ردیف</a:t>
                      </a: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وضعیت شرکت</a:t>
                      </a:r>
                      <a:endParaRPr lang="fa-IR" sz="1100" b="0" i="0" u="none" strike="noStrike" dirty="0">
                        <a:solidFill>
                          <a:schemeClr val="accent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اقدامات </a:t>
                      </a:r>
                      <a:r>
                        <a:rPr lang="fa-IR" sz="1100" b="0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انجام شده</a:t>
                      </a:r>
                      <a:endParaRPr lang="fa-IR" sz="1100" b="0" i="0" u="none" strike="noStrike" dirty="0">
                        <a:solidFill>
                          <a:schemeClr val="accent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100" b="0" i="0" u="none" strike="noStrike" kern="1200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آخرین وضعیت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7253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000" b="0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6</a:t>
                      </a:r>
                      <a:endParaRPr lang="en-US" sz="1000" b="0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60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عقد قرارداد ساخت یک فروند شناور جنرال کارگو 3000 تنی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05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مستدات دریافت تسهیلات به وجوه اداره شده سازمان بنادر تحویل داده شده </a:t>
                      </a:r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است</a:t>
                      </a:r>
                      <a:endParaRPr lang="fa-IR" sz="105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100" b="1" i="0" u="none" strike="noStrike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پیش </a:t>
                      </a:r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پرداخت از </a:t>
                      </a:r>
                      <a:r>
                        <a:rPr lang="fa-IR" sz="1100" b="1" i="0" u="none" strike="noStrike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متقاضی دریافت شده است.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3176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000" b="0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7</a:t>
                      </a:r>
                      <a:endParaRPr lang="en-US" sz="1000" b="0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6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عقد قرارداد یونیت هیدرولیک</a:t>
                      </a:r>
                      <a:endParaRPr lang="fa-IR" sz="160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مذاکره با هلدینگ و مدیران تاپیکو و با توجه به طرح هم افزایی قرارداد منعقد گردید</a:t>
                      </a:r>
                      <a:endParaRPr lang="fa-IR" sz="105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انجام وتحویل شد</a:t>
                      </a:r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8481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000" b="0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8</a:t>
                      </a:r>
                      <a:endParaRPr lang="en-US" sz="1000" b="0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6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قرارداد فروش شناور کاتاماران 47/5 متری زیور</a:t>
                      </a:r>
                      <a:endParaRPr lang="fa-IR" sz="160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سه مرحله آکهی روزنامه-گزارش ارزشیابی کارشناسان رسمی دادگستری-مذاکره جهت فروش</a:t>
                      </a:r>
                      <a:endParaRPr lang="fa-IR" sz="105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قرارداد با شرکت آبادانی گستر آفتاب درگهان قشم جهت تکمیل و تحویل دهی منعقد گردید و متقاضی پیش پرداخت خود بابت خرید شناور زیور را پرداخت نمود</a:t>
                      </a:r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3176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000" b="0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9</a:t>
                      </a:r>
                      <a:endParaRPr lang="en-US" sz="1000" b="0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6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تحویل دهی نهایی کاتاماران زر</a:t>
                      </a:r>
                      <a:endParaRPr lang="en-US" sz="160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صورتجلسات لازم در محل استقرار شناور تنظیم و تحویل دهی قطعی صورت پذیرفت</a:t>
                      </a:r>
                      <a:endParaRPr lang="en-US" sz="105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انجام گردید.</a:t>
                      </a:r>
                      <a:endParaRPr lang="en-US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3176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000" b="0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10</a:t>
                      </a:r>
                      <a:endParaRPr lang="en-US" sz="1000" b="0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ar-SA" sz="16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تحویل دهی شناور پایلوت</a:t>
                      </a:r>
                      <a:r>
                        <a:rPr lang="fa-IR" sz="16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بایندر</a:t>
                      </a:r>
                      <a:endParaRPr lang="fa-IR" sz="160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endParaRPr lang="fa-IR" sz="1050" b="1" i="0" u="none" strike="noStrike" kern="1200" dirty="0" smtClean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914400" rtl="1" eaLnBrk="1" fontAlgn="ctr" latinLnBrk="0" hangingPunct="1"/>
                      <a:r>
                        <a:rPr lang="ar-SA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عملیات تکمیل وتعمیرات خاتمه یافته و تست های نهایی انجام شده</a:t>
                      </a:r>
                      <a:endParaRPr lang="fa-IR" sz="105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تحویل دهی انجام گردید.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0075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000" b="0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11</a:t>
                      </a:r>
                      <a:endParaRPr lang="en-US" sz="1000" b="0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60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تعیین تکلیف وضعیت شناوربارج3000تنی -عقد قرارداد و دریافت مطالبات معوق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05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مکاتبات وجلسات متعدد با مالکین برگزار و مقرر گردید که سریعا موضوع تعیین تکلیف گردد که به دلیل اختلاف بین مالکین این موضوع محقق نشده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100" b="1" i="0" u="none" strike="noStrike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          واحد حقوقی از طریق طرح دعوی پیگیر می باشد</a:t>
                      </a:r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.</a:t>
                      </a:r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70605" y="96509"/>
            <a:ext cx="610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u="sng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اقدامات انجام </a:t>
            </a:r>
            <a:r>
              <a:rPr lang="fa-IR" u="sng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گرفته </a:t>
            </a:r>
            <a:r>
              <a:rPr lang="fa-IR" u="sng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از 1399/07/01</a:t>
            </a:r>
            <a:endParaRPr lang="en-US" u="sng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18872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164" y="163343"/>
            <a:ext cx="4929481" cy="24153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819" y="2728378"/>
            <a:ext cx="4905825" cy="239383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0733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164" y="163343"/>
            <a:ext cx="4902479" cy="24153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820" y="2742010"/>
            <a:ext cx="4905823" cy="23802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45137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819" y="2739574"/>
            <a:ext cx="4905824" cy="23826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819" y="160909"/>
            <a:ext cx="4905824" cy="241775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84210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819" y="168889"/>
            <a:ext cx="4905824" cy="24097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421" y="2747555"/>
            <a:ext cx="4890221" cy="237465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28940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421" y="2743189"/>
            <a:ext cx="4890221" cy="23790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819" y="168890"/>
            <a:ext cx="4905823" cy="240977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2128720" y="1574691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Mitra" panose="00000400000000000000" pitchFamily="2" charset="-78"/>
              </a:rPr>
              <a:t>قبل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2205073" y="3934281"/>
            <a:ext cx="1002346" cy="3661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cs typeface="B Mitra" panose="00000400000000000000" pitchFamily="2" charset="-78"/>
              </a:rPr>
              <a:t>بعد</a:t>
            </a:r>
            <a:endParaRPr lang="en-US" sz="2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3152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586"/>
            <a:ext cx="9144000" cy="45569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5828" y="3487980"/>
            <a:ext cx="610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نیروی انسانی</a:t>
            </a:r>
            <a:endParaRPr lang="en-US" sz="24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709" y="1231166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3089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1219" y="1350110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383269"/>
              </p:ext>
            </p:extLst>
          </p:nvPr>
        </p:nvGraphicFramePr>
        <p:xfrm>
          <a:off x="1732583" y="129090"/>
          <a:ext cx="7358585" cy="488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Worksheet" r:id="rId5" imgW="9610604" imgH="6381717" progId="Excel.Sheet.12">
                  <p:embed/>
                </p:oleObj>
              </mc:Choice>
              <mc:Fallback>
                <p:oleObj name="Worksheet" r:id="rId5" imgW="9610604" imgH="638171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32583" y="129090"/>
                        <a:ext cx="7358585" cy="4886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655770" y="129090"/>
            <a:ext cx="3512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rgbClr val="1451AE"/>
                </a:solidFill>
                <a:cs typeface="B Nazanin" panose="00000400000000000000" pitchFamily="2" charset="-78"/>
              </a:rPr>
              <a:t>شرکت کشتی سازی اروندان</a:t>
            </a:r>
            <a:endParaRPr lang="en-US" sz="2000" b="1" dirty="0">
              <a:solidFill>
                <a:srgbClr val="1451AE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3884" y="739290"/>
            <a:ext cx="25959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1451AE"/>
                </a:solidFill>
                <a:cs typeface="B Nazanin" panose="00000400000000000000" pitchFamily="2" charset="-78"/>
              </a:rPr>
              <a:t>ترکیب نیروی انسانی</a:t>
            </a:r>
            <a:endParaRPr lang="en-US" sz="2000" b="1" dirty="0">
              <a:solidFill>
                <a:srgbClr val="1451AE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92959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1219" y="1350110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861331"/>
              </p:ext>
            </p:extLst>
          </p:nvPr>
        </p:nvGraphicFramePr>
        <p:xfrm>
          <a:off x="1819119" y="57559"/>
          <a:ext cx="7028621" cy="50746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3" name="Worksheet" r:id="rId5" imgW="7239074" imgH="8296391" progId="Excel.Sheet.12">
                  <p:embed/>
                </p:oleObj>
              </mc:Choice>
              <mc:Fallback>
                <p:oleObj name="Worksheet" r:id="rId5" imgW="7239074" imgH="829639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9119" y="57559"/>
                        <a:ext cx="7028621" cy="50746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13949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586"/>
            <a:ext cx="9144000" cy="4556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5828" y="3487980"/>
            <a:ext cx="610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سپاس از حسن توجه شما</a:t>
            </a:r>
            <a:endParaRPr lang="en-US" sz="44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709" y="1231166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1469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1219" y="1350110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609140" y="455027"/>
          <a:ext cx="7440999" cy="4769774"/>
        </p:xfrm>
        <a:graphic>
          <a:graphicData uri="http://schemas.openxmlformats.org/drawingml/2006/table">
            <a:tbl>
              <a:tblPr rtl="1"/>
              <a:tblGrid>
                <a:gridCol w="360328"/>
                <a:gridCol w="1838723"/>
                <a:gridCol w="3298810"/>
                <a:gridCol w="1943138"/>
              </a:tblGrid>
              <a:tr h="284263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100" b="0" i="0" u="none" strike="noStrike" kern="1200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ردیف</a:t>
                      </a: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وضعیت شرکت</a:t>
                      </a:r>
                      <a:endParaRPr lang="fa-IR" sz="1100" b="0" i="0" u="none" strike="noStrike" dirty="0">
                        <a:solidFill>
                          <a:schemeClr val="accent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اقدامات </a:t>
                      </a:r>
                      <a:r>
                        <a:rPr lang="fa-IR" sz="1100" b="0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انجام شده</a:t>
                      </a:r>
                      <a:endParaRPr lang="fa-IR" sz="1100" b="0" i="0" u="none" strike="noStrike" dirty="0">
                        <a:solidFill>
                          <a:schemeClr val="accent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100" b="0" i="0" u="none" strike="noStrike" kern="1200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آخرین وضعیت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6529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12</a:t>
                      </a:r>
                      <a:endParaRPr lang="en-US" sz="9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آغاز فعالیت قرارداد منعقد شده با مالک شناور 11183در خصوص الکتریکال ،پایپینگ و ناوبری</a:t>
                      </a:r>
                      <a:endParaRPr lang="fa-IR" sz="140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ar-SA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قرارداد توسط واحد حقوقی و متقاضی تأیید و مدیر پروژه نیز مشخص </a:t>
                      </a:r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و شناور مذکور در حال آماده سازی براساس برنامه زمانبندی می باشد. </a:t>
                      </a:r>
                      <a:endParaRPr lang="fa-IR" sz="105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پس از توافقات انجام شده و انعقاد قرارداد فی مابین عملیات اجرایی در خصوص الکتریکال و پایپینگ در حال اجرا می باشد.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886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13</a:t>
                      </a:r>
                      <a:endParaRPr lang="en-US" sz="9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اخذ مجوز فعالیت زیست محیطی</a:t>
                      </a:r>
                      <a:endParaRPr lang="fa-IR" sz="140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ar-SA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توجه به اینکه یاردهای شماره 1 و 2 فاقد مجوز زیست محیطی بودند با پیگیریهای مکرر مجوز فعالیت زیست محیطی هر دو یارد اخذ شد.</a:t>
                      </a:r>
                      <a:endParaRPr lang="fa-IR" sz="105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انجام شد.</a:t>
                      </a:r>
                    </a:p>
                    <a:p>
                      <a:pPr marL="0" algn="ctr" defTabSz="914400" rtl="1" eaLnBrk="1" fontAlgn="ctr" latinLnBrk="0" hangingPunct="1"/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663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14</a:t>
                      </a:r>
                      <a:endParaRPr lang="en-US" sz="9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پیگیری جهت خروج از ذیل ماده 141 قانون تجارت</a:t>
                      </a:r>
                      <a:endParaRPr lang="fa-IR" sz="1400" b="1" i="0" u="none" strike="noStrike" kern="1200" dirty="0" smtClean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اخذ مصوبه هیأت مدیره - تجدید ارزیابی دارایی های شرکت و تایید حسابرس انجام و تاییدیه های لازم اخذ گردیده است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حال پیگیری</a:t>
                      </a:r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177">
                <a:tc rowSpan="2"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15</a:t>
                      </a:r>
                      <a:endParaRPr lang="en-US" sz="9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40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دعوی حقوقی شرکت امواج خروشان </a:t>
                      </a:r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پارس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تلاش واحد حقوقی و توافق صورت گرفته مطالبات شرکت امواج خروشان پارس پرداخت و تسویه حساب گردید.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مختومه گردید.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دعوی حقوقی  آقای خسروی نیا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توافق صورت گرفته و تاش واحد حقوقی با پرداخت اصل مطالبات و گذشت از خسارات وارده پرونده مختومه گردید.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مختومه گردید.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079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16</a:t>
                      </a:r>
                      <a:endParaRPr lang="en-US" sz="9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راه اندازی و تغییر سیستم حسابداری شرکت از همکاران سیستم به ورژن پیشرفته راهکاران</a:t>
                      </a:r>
                      <a:endParaRPr lang="fa-IR" sz="140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سیستم </a:t>
                      </a:r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تاریخ 1400/12 نصب</a:t>
                      </a:r>
                      <a:r>
                        <a:rPr lang="ar-SA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و </a:t>
                      </a:r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راه اندازی گردید .</a:t>
                      </a:r>
                    </a:p>
                    <a:p>
                      <a:pPr marL="0" algn="ctr" defTabSz="914400" rtl="1" eaLnBrk="1" fontAlgn="ctr" latinLnBrk="0" hangingPunct="1"/>
                      <a:endParaRPr lang="fa-IR" sz="105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انجام شد.</a:t>
                      </a:r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70605" y="96509"/>
            <a:ext cx="610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u="sng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اقدامات انجام </a:t>
            </a:r>
            <a:r>
              <a:rPr lang="fa-IR" u="sng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گرفته </a:t>
            </a:r>
            <a:r>
              <a:rPr lang="fa-IR" u="sng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از 1399/07/01</a:t>
            </a:r>
            <a:endParaRPr lang="en-US" u="sng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36612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1219" y="1350110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425703"/>
              </p:ext>
            </p:extLst>
          </p:nvPr>
        </p:nvGraphicFramePr>
        <p:xfrm>
          <a:off x="1609140" y="461976"/>
          <a:ext cx="7419691" cy="4665988"/>
        </p:xfrm>
        <a:graphic>
          <a:graphicData uri="http://schemas.openxmlformats.org/drawingml/2006/table">
            <a:tbl>
              <a:tblPr rtl="1"/>
              <a:tblGrid>
                <a:gridCol w="371866"/>
                <a:gridCol w="1769158"/>
                <a:gridCol w="3280269"/>
                <a:gridCol w="1998398"/>
              </a:tblGrid>
              <a:tr h="31495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kern="1200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ردیف</a:t>
                      </a: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وضعیت شرکت</a:t>
                      </a:r>
                      <a:endParaRPr lang="fa-IR" sz="1100" b="0" i="0" u="none" strike="noStrike" dirty="0">
                        <a:solidFill>
                          <a:schemeClr val="accent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اقدامات </a:t>
                      </a:r>
                      <a:r>
                        <a:rPr lang="fa-IR" sz="1100" b="0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انجام شده</a:t>
                      </a:r>
                      <a:endParaRPr lang="fa-IR" sz="1100" b="0" i="0" u="none" strike="noStrike" dirty="0">
                        <a:solidFill>
                          <a:schemeClr val="accent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kern="1200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آخرین وضعیت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17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17</a:t>
                      </a:r>
                      <a:endParaRPr lang="en-US" sz="8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رفع مشکلات و معایب کلیه تجهیزات و ماشین آلات از قبیل  دستگاه خم وگیوتین و...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حال برنامه ریزی و اولویت بندی فعالیتها می باشیم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دست اقدام 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17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18</a:t>
                      </a:r>
                      <a:endParaRPr lang="en-US" sz="8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اقدامات لازم جهت اخذ گواهینامه </a:t>
                      </a:r>
                      <a:r>
                        <a:rPr lang="en-US" sz="140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ahnschrift" panose="020B0502040204020203" pitchFamily="34" charset="0"/>
                          <a:ea typeface="+mn-ea"/>
                          <a:cs typeface="B Titr" panose="00000700000000000000" pitchFamily="2" charset="-78"/>
                        </a:rPr>
                        <a:t>ISO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الف)نماینده مدیرعامل و کمیته ایزو تشکیل شد </a:t>
                      </a:r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ب)سه </a:t>
                      </a:r>
                      <a:r>
                        <a:rPr lang="fa-IR" sz="105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مرحله ممیزی داخلی انجام شد  ج) با موسسه رده </a:t>
                      </a:r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بندی ایرانیان </a:t>
                      </a:r>
                      <a:r>
                        <a:rPr lang="fa-IR" sz="105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به عنوان مشاور در حال عقد قرارداد می باشیم.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حال مرحله چهارم ممیزی داخلی روش های اجرایی در شرکت می باشیم و نسبت به عقد قرارداد با مشاور و مرجع صادر کننده گواهینامه اقدام  شده است.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8219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19</a:t>
                      </a:r>
                      <a:endParaRPr lang="en-US" sz="8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اقدام جهت اخذ مجوز دانش بنیان نمودن شرکت اروندان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حال تهیه </a:t>
                      </a:r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مذاکرات</a:t>
                      </a:r>
                      <a:r>
                        <a:rPr lang="fa-IR" sz="1050" b="1" i="0" u="none" strike="noStrike" kern="1200" baseline="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و عقد تفاهم نامه همکاری با دانشگاه علوم </a:t>
                      </a:r>
                    </a:p>
                    <a:p>
                      <a:pPr algn="ctr" rtl="1" fontAlgn="ctr"/>
                      <a:r>
                        <a:rPr lang="fa-IR" sz="1050" b="1" i="0" u="none" strike="noStrike" kern="1200" baseline="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وفنون خرمشهر</a:t>
                      </a:r>
                      <a:endParaRPr lang="fa-IR" sz="105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حال انجام می باشد.</a:t>
                      </a:r>
                      <a:endParaRPr lang="en-US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8219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20</a:t>
                      </a:r>
                      <a:endParaRPr lang="en-US" sz="8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ایجاد مجدد واحد آموزش و تعیین مسئول مربوطه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فرم نیاز سنجی </a:t>
                      </a:r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آموزش </a:t>
                      </a:r>
                      <a:r>
                        <a:rPr lang="fa-IR" sz="105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به کلیه واحدها ارسال شده است.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باتوجه به نیاز واحدها کلاسهای آموزشی برگزار گردید</a:t>
                      </a:r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1541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21</a:t>
                      </a:r>
                      <a:endParaRPr lang="en-US" sz="8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ساخت اتاقک نگهبانی درب ورودی و تجهیز کامل آن</a:t>
                      </a:r>
                    </a:p>
                    <a:p>
                      <a:pPr algn="ctr" rtl="1" fontAlgn="ctr"/>
                      <a:endParaRPr lang="fa-IR" sz="140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اتاقک در شرکت طراحی و به صورت کامل ساخته شد</a:t>
                      </a:r>
                      <a:endParaRPr lang="fa-IR" sz="105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حال بهره برداری  می باشد</a:t>
                      </a:r>
                      <a:endParaRPr lang="fa-IR" sz="1100" b="1" i="0" u="none" strike="noStrike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914400" rtl="1" eaLnBrk="1" fontAlgn="ctr" latinLnBrk="0" hangingPunct="1"/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70605" y="96509"/>
            <a:ext cx="610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u="sng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اقدامات انجام </a:t>
            </a:r>
            <a:r>
              <a:rPr lang="fa-IR" u="sng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گرفته </a:t>
            </a:r>
            <a:r>
              <a:rPr lang="fa-IR" u="sng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از 1399/07/01</a:t>
            </a:r>
            <a:endParaRPr lang="en-US" u="sng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48189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1219" y="1350110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609140" y="586585"/>
          <a:ext cx="7484846" cy="4584308"/>
        </p:xfrm>
        <a:graphic>
          <a:graphicData uri="http://schemas.openxmlformats.org/drawingml/2006/table">
            <a:tbl>
              <a:tblPr rtl="1"/>
              <a:tblGrid>
                <a:gridCol w="387819"/>
                <a:gridCol w="1610700"/>
                <a:gridCol w="2687562"/>
                <a:gridCol w="2798765"/>
              </a:tblGrid>
              <a:tr h="29095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kern="1200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ردیف</a:t>
                      </a: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وضعیت شرکت</a:t>
                      </a:r>
                      <a:endParaRPr lang="fa-IR" sz="1100" b="0" i="0" u="none" strike="noStrike" dirty="0">
                        <a:solidFill>
                          <a:schemeClr val="accent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اقدامات </a:t>
                      </a:r>
                      <a:r>
                        <a:rPr lang="fa-IR" sz="1100" b="0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انجام شده</a:t>
                      </a:r>
                      <a:endParaRPr lang="fa-IR" sz="1100" b="0" i="0" u="none" strike="noStrike" dirty="0">
                        <a:solidFill>
                          <a:schemeClr val="accent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kern="1200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آخرین وضعیت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3601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22</a:t>
                      </a:r>
                      <a:endParaRPr lang="en-US" sz="8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روش اجرایی پذیرش شناورهای تعمیراتی تدوین گردید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روش مورد تایید </a:t>
                      </a:r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و بر اساس  الزامات ایزو اجرایی </a:t>
                      </a:r>
                      <a:r>
                        <a:rPr lang="fa-IR" sz="105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گردیده است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انجام گردید.</a:t>
                      </a:r>
                      <a:endParaRPr lang="en-US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2153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23</a:t>
                      </a:r>
                      <a:endParaRPr lang="en-US" sz="8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تعیین تکلیف وضعیت شناورهای مغروقه در کنار اسکله یارد 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پیگیر رایزنی با مالکین و دستگاه های </a:t>
                      </a:r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مرتبط  </a:t>
                      </a:r>
                      <a:r>
                        <a:rPr lang="fa-IR" sz="105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می باشیم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سازمان بنادر و کشتیرانی مکاتبات انجام پذیرفته است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8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24</a:t>
                      </a:r>
                      <a:endParaRPr lang="en-US" sz="8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تعیین تکلیف وضعیت شناور طبس  و فردوس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خصوص مالکیت شناورها چندین مرحله دعوی حقوقی فی مابین سازمان بنادر و شرکت ایجاد و در تمامی مراحل رأی به نفع شرکت صادر شده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درحال پیگیری </a:t>
                      </a:r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جهت الزام به ثبت شناور طبس و فردوس در سازمان بنادر و کشتیرانی جمهوری اسلامی و </a:t>
                      </a:r>
                      <a:r>
                        <a:rPr lang="fa-IR" sz="1100" b="1" i="0" u="none" strike="noStrike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دریافت اسناد مالکیت می باشد.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1468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25</a:t>
                      </a:r>
                      <a:endParaRPr lang="en-US" sz="8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تعیین تکلیف عقد قرارداد های دو فروند جنرال کارگو بانک ملی(پرستو و منتظر) و دریافت مطالبات معوق</a:t>
                      </a:r>
                    </a:p>
                    <a:p>
                      <a:pPr algn="ctr" rtl="1" fontAlgn="ctr"/>
                      <a:endParaRPr lang="fa-IR" sz="140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شناورهای بانک ملی</a:t>
                      </a:r>
                      <a:endParaRPr lang="fa-IR" sz="105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اتمام قرارداد .</a:t>
                      </a:r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429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26</a:t>
                      </a:r>
                      <a:endParaRPr lang="en-US" sz="8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بهبود زیر ساخت ها و توسعه یارد شماره دو شرکت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حال برنامه ریزی و اولویت بندی فعالیتها </a:t>
                      </a:r>
                      <a:r>
                        <a:rPr lang="fa-IR" sz="105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        می </a:t>
                      </a:r>
                      <a:r>
                        <a:rPr lang="fa-IR" sz="1050" b="1" i="0" u="none" strike="noStrike" kern="1200" dirty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باشیم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70605" y="96509"/>
            <a:ext cx="610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u="sng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اقدامات انجام </a:t>
            </a:r>
            <a:r>
              <a:rPr lang="fa-IR" u="sng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گرفته </a:t>
            </a:r>
            <a:r>
              <a:rPr lang="fa-IR" u="sng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از 1399/07/01</a:t>
            </a:r>
            <a:endParaRPr lang="en-US" u="sng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58772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1219" y="1350110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334635"/>
              </p:ext>
            </p:extLst>
          </p:nvPr>
        </p:nvGraphicFramePr>
        <p:xfrm>
          <a:off x="1609140" y="586585"/>
          <a:ext cx="7400200" cy="4556915"/>
        </p:xfrm>
        <a:graphic>
          <a:graphicData uri="http://schemas.openxmlformats.org/drawingml/2006/table">
            <a:tbl>
              <a:tblPr rtl="1"/>
              <a:tblGrid>
                <a:gridCol w="383433"/>
                <a:gridCol w="1592484"/>
                <a:gridCol w="2795973"/>
                <a:gridCol w="2628310"/>
              </a:tblGrid>
              <a:tr h="37063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kern="1200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ردیف</a:t>
                      </a: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وضعیت شرکت</a:t>
                      </a:r>
                      <a:endParaRPr lang="fa-IR" sz="1100" b="0" i="0" u="none" strike="noStrike" dirty="0">
                        <a:solidFill>
                          <a:schemeClr val="accent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اقدامات </a:t>
                      </a:r>
                      <a:r>
                        <a:rPr lang="fa-IR" sz="1100" b="0" i="0" u="none" strike="noStrike" dirty="0" smtClean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انجام شده</a:t>
                      </a:r>
                      <a:endParaRPr lang="fa-IR" sz="1100" b="0" i="0" u="none" strike="noStrike" dirty="0">
                        <a:solidFill>
                          <a:schemeClr val="accent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kern="1200" dirty="0">
                          <a:solidFill>
                            <a:schemeClr val="accent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آخرین وضعیت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885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27</a:t>
                      </a:r>
                      <a:endParaRPr lang="en-US" sz="8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عملیاتی کردن فلوتینگ داک مستقر در کارخانه شماره 2</a:t>
                      </a:r>
                    </a:p>
                    <a:p>
                      <a:pPr algn="ctr" rtl="1" fontAlgn="ctr"/>
                      <a:endParaRPr lang="fa-IR" sz="140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این خصوص از طریق مدیرعامل با هیئت مدیره مذاکره ومکاتبه گردیده و مجوز هیات مدیره اخذ گردید.</a:t>
                      </a:r>
                    </a:p>
                    <a:p>
                      <a:pPr algn="ctr" rtl="1" fontAlgn="ctr"/>
                      <a:endParaRPr lang="fa-IR" sz="9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حال تعمیر می باشد.</a:t>
                      </a:r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4029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28</a:t>
                      </a:r>
                      <a:endParaRPr lang="en-US" sz="8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 مرجان 2</a:t>
                      </a:r>
                    </a:p>
                    <a:p>
                      <a:endParaRPr lang="en-US" sz="140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Low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</a:t>
                      </a:r>
                      <a:r>
                        <a:rPr lang="ar-SA" sz="9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علام قیمت در سامانه ستاد و برنده شدن  و سپس تحویل گیری شناور و انجام اقدامات اولیه جهت تعمیرات</a:t>
                      </a:r>
                      <a:endParaRPr lang="fa-IR" sz="900" b="1" i="0" u="none" strike="noStrike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endParaRPr lang="en-US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آماده رنگ آمیزی </a:t>
                      </a:r>
                      <a:r>
                        <a:rPr lang="fa-IR" sz="1100" b="1" i="0" u="none" strike="noStrike" kern="12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می باشد.</a:t>
                      </a:r>
                      <a:endParaRPr lang="fa-IR" sz="1100" b="1" i="0" u="none" strike="noStrike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 fontAlgn="ctr"/>
                      <a:endParaRPr lang="fa-IR" sz="1100" b="1" i="0" u="none" strike="noStrike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486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29</a:t>
                      </a:r>
                      <a:endParaRPr lang="en-US" sz="8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افزایش ظرفیت پروانه بهره برداری یارد شماره </a:t>
                      </a:r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  صادرشد</a:t>
                      </a:r>
                      <a:r>
                        <a:rPr lang="fa-IR" sz="1400" b="1" i="0" u="none" strike="noStrike" kern="1200" baseline="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،</a:t>
                      </a:r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از </a:t>
                      </a:r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سوی منطقه ازاد جهت ساخت انواع شناور های دریایی در سال 1400</a:t>
                      </a:r>
                      <a:endParaRPr lang="fa-IR" sz="140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جلسات داخلی و پیگیری های متعدد از طرق اداره محیط زیست و صنعت معدن تجارت ؛مالکیت های صنعتی منطفه آزاد اروند صورت پذیرفته است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هماهنگی مدیران منطقه آزاد اروند مقرر گردید پروانه بهره برداری با آغاز به کار پروژه های ساخت، تا سقف ساخت 6 فروند افزایش یابد. </a:t>
                      </a:r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885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30</a:t>
                      </a:r>
                      <a:endParaRPr lang="en-US" sz="800" b="0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i="0" u="none" strike="noStrike" kern="1200" dirty="0" smtClean="0">
                          <a:solidFill>
                            <a:srgbClr val="1451AE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ایجاد فضای سبز و درختکاری در محوطه کارخانه شماره 2</a:t>
                      </a:r>
                    </a:p>
                    <a:p>
                      <a:pPr algn="ctr" rtl="1" fontAlgn="ctr"/>
                      <a:endParaRPr lang="fa-IR" sz="1400" b="1" i="0" u="none" strike="noStrike" kern="1200" dirty="0">
                        <a:solidFill>
                          <a:srgbClr val="1451AE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متراژ و محل اجرای عملیات با همکاری اداره محیط زیست خرمشهر مشخص شده است</a:t>
                      </a:r>
                    </a:p>
                    <a:p>
                      <a:pPr algn="ctr" rtl="1" fontAlgn="ctr"/>
                      <a:endParaRPr lang="fa-IR" sz="9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درختکاری انجام شد. </a:t>
                      </a:r>
                      <a:endParaRPr lang="fa-IR" sz="1100" b="1" i="0" u="none" strike="noStrike" kern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10" y="281175"/>
            <a:ext cx="1212490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70605" y="96509"/>
            <a:ext cx="610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u="sng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اقدامات انجام </a:t>
            </a:r>
            <a:r>
              <a:rPr lang="fa-IR" u="sng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گرفته </a:t>
            </a:r>
            <a:r>
              <a:rPr lang="fa-IR" u="sng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از 1399/07/01</a:t>
            </a:r>
            <a:endParaRPr lang="en-US" u="sng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01203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TM02892315[[fn=Wisp]]</Template>
  <TotalTime>3765</TotalTime>
  <Words>2914</Words>
  <Application>Microsoft Office PowerPoint</Application>
  <PresentationFormat>On-screen Show (16:9)</PresentationFormat>
  <Paragraphs>811</Paragraphs>
  <Slides>58</Slides>
  <Notes>45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71" baseType="lpstr">
      <vt:lpstr>Arial</vt:lpstr>
      <vt:lpstr>Arial Black</vt:lpstr>
      <vt:lpstr>B Jadid</vt:lpstr>
      <vt:lpstr>B Mitra</vt:lpstr>
      <vt:lpstr>B Nazanin</vt:lpstr>
      <vt:lpstr>B Titr</vt:lpstr>
      <vt:lpstr>Bahnschrift</vt:lpstr>
      <vt:lpstr>Calibri</vt:lpstr>
      <vt:lpstr>Century Gothic</vt:lpstr>
      <vt:lpstr>Tahoma</vt:lpstr>
      <vt:lpstr>Wingdings 3</vt:lpstr>
      <vt:lpstr>Wisp</vt:lpstr>
      <vt:lpstr>Worksheet</vt:lpstr>
      <vt:lpstr>Click to edit  Master title style</vt:lpstr>
      <vt:lpstr>Click to edit  Master title style</vt:lpstr>
      <vt:lpstr>Click to edit  Master title style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Slide Title</vt:lpstr>
      <vt:lpstr>Slide Title</vt:lpstr>
      <vt:lpstr>Slide Title</vt:lpstr>
      <vt:lpstr>Slide Title</vt:lpstr>
      <vt:lpstr>Slide Title</vt:lpstr>
      <vt:lpstr>Slide Title</vt:lpstr>
      <vt:lpstr>Click to edit  Master title style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Click to edit  Master title style</vt:lpstr>
      <vt:lpstr>PowerPoint Presentation</vt:lpstr>
      <vt:lpstr>PowerPoint Presentation</vt:lpstr>
      <vt:lpstr>PowerPoint Presentation</vt:lpstr>
      <vt:lpstr>PowerPoint Presentation</vt:lpstr>
      <vt:lpstr>Click to edit  Master title style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Click to edit  Master title style</vt:lpstr>
      <vt:lpstr>PowerPoint Presentation</vt:lpstr>
      <vt:lpstr>PowerPoint Presentation</vt:lpstr>
      <vt:lpstr>Click to edit  Master title style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Vafa</cp:lastModifiedBy>
  <cp:revision>381</cp:revision>
  <cp:lastPrinted>2022-03-13T11:23:54Z</cp:lastPrinted>
  <dcterms:created xsi:type="dcterms:W3CDTF">2013-08-21T19:17:07Z</dcterms:created>
  <dcterms:modified xsi:type="dcterms:W3CDTF">2023-03-12T07:24:07Z</dcterms:modified>
</cp:coreProperties>
</file>