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89" r:id="rId4"/>
    <p:sldId id="279" r:id="rId5"/>
    <p:sldId id="283" r:id="rId6"/>
    <p:sldId id="284" r:id="rId7"/>
    <p:sldId id="290" r:id="rId8"/>
    <p:sldId id="288" r:id="rId9"/>
    <p:sldId id="270" r:id="rId10"/>
    <p:sldId id="262" r:id="rId11"/>
    <p:sldId id="268" r:id="rId12"/>
    <p:sldId id="267" r:id="rId13"/>
    <p:sldId id="263" r:id="rId14"/>
    <p:sldId id="291" r:id="rId15"/>
    <p:sldId id="285" r:id="rId16"/>
    <p:sldId id="286" r:id="rId17"/>
    <p:sldId id="287" r:id="rId18"/>
    <p:sldId id="292" r:id="rId19"/>
    <p:sldId id="264" r:id="rId20"/>
    <p:sldId id="265" r:id="rId21"/>
    <p:sldId id="266" r:id="rId22"/>
    <p:sldId id="271" r:id="rId23"/>
    <p:sldId id="272" r:id="rId24"/>
    <p:sldId id="273" r:id="rId25"/>
    <p:sldId id="275" r:id="rId26"/>
    <p:sldId id="278" r:id="rId27"/>
    <p:sldId id="277" r:id="rId28"/>
    <p:sldId id="276" r:id="rId29"/>
    <p:sldId id="274" r:id="rId30"/>
  </p:sldIdLst>
  <p:sldSz cx="9144000" cy="5143500" type="screen16x9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>
    <p:extLst>
      <p:ext uri="{19B8F6BF-5375-455C-9EA6-DF929625EA0E}">
        <p15:presenceInfo xmlns:p15="http://schemas.microsoft.com/office/powerpoint/2012/main" userId="3c444f8f9994299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EC3C"/>
    <a:srgbClr val="FFDC47"/>
    <a:srgbClr val="FF8001"/>
    <a:srgbClr val="FFABC9"/>
    <a:srgbClr val="FF9900"/>
    <a:srgbClr val="FFFF21"/>
    <a:srgbClr val="9900CC"/>
    <a:srgbClr val="D99B01"/>
    <a:srgbClr val="FF66CC"/>
    <a:srgbClr val="FF67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34" autoAdjust="0"/>
  </p:normalViewPr>
  <p:slideViewPr>
    <p:cSldViewPr>
      <p:cViewPr varScale="1">
        <p:scale>
          <a:sx n="98" d="100"/>
          <a:sy n="98" d="100"/>
        </p:scale>
        <p:origin x="55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1-27T13:40:04.911" idx="1">
    <p:pos x="5760" y="754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877160"/>
            <a:ext cx="8246070" cy="1374344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251505"/>
            <a:ext cx="8246070" cy="61082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5EEC3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770" y="3946095"/>
            <a:ext cx="1294032" cy="4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739290"/>
            <a:ext cx="8246070" cy="73929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02815"/>
            <a:ext cx="8246070" cy="3206802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129" y="433880"/>
            <a:ext cx="6260905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29" y="1198559"/>
            <a:ext cx="6260905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4" y="739290"/>
            <a:ext cx="8246071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55520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087040"/>
            <a:ext cx="4040188" cy="213787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55520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87040"/>
            <a:ext cx="4041775" cy="213787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microsoft.com/office/2007/relationships/hdphoto" Target="../media/hdphoto1.wdp"/><Relationship Id="rId7" Type="http://schemas.openxmlformats.org/officeDocument/2006/relationships/hyperlink" Target="arvandanco.ir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24.jf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fif"/><Relationship Id="rId4" Type="http://schemas.openxmlformats.org/officeDocument/2006/relationships/image" Target="../media/image11.pn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3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3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4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1.png"/><Relationship Id="rId7" Type="http://schemas.openxmlformats.org/officeDocument/2006/relationships/image" Target="../media/image4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fif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1.png"/><Relationship Id="rId7" Type="http://schemas.openxmlformats.org/officeDocument/2006/relationships/image" Target="../media/image4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fif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1.png"/><Relationship Id="rId7" Type="http://schemas.openxmlformats.org/officeDocument/2006/relationships/image" Target="../media/image4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fi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2447925"/>
            <a:ext cx="3781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74006" y="96509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830146"/>
              </p:ext>
            </p:extLst>
          </p:nvPr>
        </p:nvGraphicFramePr>
        <p:xfrm>
          <a:off x="2560012" y="455027"/>
          <a:ext cx="6490127" cy="4442157"/>
        </p:xfrm>
        <a:graphic>
          <a:graphicData uri="http://schemas.openxmlformats.org/drawingml/2006/table">
            <a:tbl>
              <a:tblPr rtl="1"/>
              <a:tblGrid>
                <a:gridCol w="314282"/>
                <a:gridCol w="1603756"/>
                <a:gridCol w="2877261"/>
                <a:gridCol w="1694828"/>
              </a:tblGrid>
              <a:tr h="256535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اقدامات انجام</a:t>
                      </a:r>
                      <a:endParaRPr lang="fa-IR" sz="900" b="1" i="0" u="none" strike="noStrike" kern="120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244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11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آغاز فعالیت قرارداد منعقد شده با مالک شناور 11183در خصوص الکتریکال ،پایپینگ و ناوبری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توسط واحد حقوقی و متقاضی تأیید و مدیر پروژه نیز مشخص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و شناور مذکور در حال آماده سازی براساس برنامه زمانبندی می باشد. 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پس از توافقات انجام شده و انعقاد قرارداد فی مابین عملیات اجرایی در خصوص الکتریکال و پایپینگ در حال اجرا می باشد.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2244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12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اخذ مجوز فعالیت زیست محیطی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توجه به اینکه یاردهای شماره 1 و 2 فاقد مجوز زیست محیطی بودند با پیگیریهای مکرر مجوز فعالیت زیست محیطی هر دو یارد اخذ شد.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---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692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13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پیگیری جهت خروج از ذیل ماده 141 قانون تجارت</a:t>
                      </a:r>
                      <a:endParaRPr lang="fa-IR" sz="9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اخذ مصوبه هیأت مدیره - تجدید ارزیابی دارایی های شرکت و تایید حسابرس انجام و تاییدیه های لازم اخذ گردیده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پبگبری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814">
                <a:tc rowSpan="2"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14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دعوی حقوقی شرکت امواج خروشان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پارس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تلاش واحد حقوقی و توافق صورت گرفته مطالبات شرکت امواج خروشان پارس پرداخت و تسویه حساب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8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دعوی حقوقی  آقای خسروی نیا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توافق صورت گرفته و تاش واحد حقوقی با پرداخت اصل مطالبات و گذشت از خسارات وارده پرونده 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مختومه گردید.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814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15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راه اندازی و تغییر سیستم حسابداری شرکت از همکاران سیستم به ورژن پیشرفته راهکاران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سیستم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تاریخ 1400/12 نصب</a:t>
                      </a: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و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راه اندازی گردید .</a:t>
                      </a:r>
                    </a:p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و درحال استفاده می باشد.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33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74006" y="96509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138421"/>
              </p:ext>
            </p:extLst>
          </p:nvPr>
        </p:nvGraphicFramePr>
        <p:xfrm>
          <a:off x="2521679" y="461976"/>
          <a:ext cx="6507152" cy="4274172"/>
        </p:xfrm>
        <a:graphic>
          <a:graphicData uri="http://schemas.openxmlformats.org/drawingml/2006/table">
            <a:tbl>
              <a:tblPr rtl="1"/>
              <a:tblGrid>
                <a:gridCol w="337161"/>
                <a:gridCol w="1540541"/>
                <a:gridCol w="2876833"/>
                <a:gridCol w="1752617"/>
              </a:tblGrid>
              <a:tr h="31495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انجام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16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رفع مشکلات و معایب کلیه تجهیزات و ماشین آلات از قبیل  دستگاه خم وگیوتین و...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برنامه ریزی و اولویت بندی فعالیتها       می باشیم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 دست اقدام 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17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اقدامات لازم جهت اخذ گواهینامه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ISO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الف)نماینده مدیرعامل و کمیته ایزو تشکیل شد ب)یک مرحله ممیزی داخلی انجام شد  ج) با موسسه رده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بندی ایرانیان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به عنوان مشاور در حال عقد قرارداد می باشیم.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مرحله چهارم ممیزی داخلی روش های اجرایی در شرکت می باشیم و نسبت به عقد قرارداد با مشاور و مرجع صادر کننده گواهینامه اقدام 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21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18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اقدام جهت اخذ مجوز دانش بنیان نمودن شرکت اروندان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تهیه الزامات مورد نیاز می باشیم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انجام می باشد.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21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ایجاد مجدد واحد آموزش و تعیین مسئول مربوطه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فرم نیاز سنجی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آموزش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به کلیه واحدها ارسال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باتوجه به نیاز واحدها کلاسهای آموزشی برگزار گردید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ساخت اتاقک نگهبانی درب ورودی و تجهیز کامل آن</a:t>
                      </a:r>
                    </a:p>
                    <a:p>
                      <a:pPr algn="ctr" rtl="1" fontAlgn="ctr"/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 Black" panose="020B0A04020102020204" pitchFamily="34" charset="0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اتاقک در شرکت طراحی و به صورت کامل ساخته شد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بهره برداری  می باشد</a:t>
                      </a:r>
                      <a:endParaRPr lang="fa-IR" sz="9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66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78484"/>
              </p:ext>
            </p:extLst>
          </p:nvPr>
        </p:nvGraphicFramePr>
        <p:xfrm>
          <a:off x="2586834" y="586585"/>
          <a:ext cx="6507152" cy="4521711"/>
        </p:xfrm>
        <a:graphic>
          <a:graphicData uri="http://schemas.openxmlformats.org/drawingml/2006/table">
            <a:tbl>
              <a:tblPr rtl="1"/>
              <a:tblGrid>
                <a:gridCol w="337161"/>
                <a:gridCol w="1400305"/>
                <a:gridCol w="2082896"/>
                <a:gridCol w="2686790"/>
              </a:tblGrid>
              <a:tr h="30541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انجام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5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21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روش اجرایی پذیرش شناورهای تعمیراتی تدوین گردید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روش مورد تایید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و بر اساس  الزامات ایزو اجرایی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گردیده است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انجام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9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وضعیت شناورهای مغروقه در کنار اسکله یارد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پیگیر رایزنی با مالکین و دستگاه های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مرتبط          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می باشیم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 سازمان بنادر و کشتیرانی مکاتبات انجام پذیرفته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5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23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تعیین تکلیف وضعیت شناور طبس  و فردوس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خصوص مالکیت شناورها چندین مرحله دعوی حقوقی فی مابین سازمان بنادر و شرکت ایجاد و در تمامی مراحل رأی به نفع شرکت صادر شده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درحال </a:t>
                      </a:r>
                      <a:r>
                        <a:rPr lang="fa-IR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پیگیری </a:t>
                      </a:r>
                      <a:r>
                        <a:rPr lang="fa-IR" sz="9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جهت الزام به ثبت شناور طبس و فردوس</a:t>
                      </a:r>
                      <a:r>
                        <a:rPr lang="fa-IR" sz="900" b="1" i="0" u="none" strike="noStrike" kern="1200" baseline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در سازمان بنادر و کشتیرانی جمهوری اسلامی و</a:t>
                      </a:r>
                      <a:r>
                        <a:rPr lang="fa-IR" sz="9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دریافت اسناد مالکیت می باشد.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5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عقد قرارداد های دو فروند جنرال کارگو بانک ملی(پرستو و منتظر) و دریافت مطالبات معوق</a:t>
                      </a:r>
                    </a:p>
                    <a:p>
                      <a:pPr algn="ctr" rtl="1" fontAlgn="ctr"/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شناورهای بانک ملی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 توجه به اینکه شناورهای مذکور در توقیف بانک ملی بود</a:t>
                      </a:r>
                      <a:r>
                        <a:rPr lang="fa-IR" sz="8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مبلغ اجاره از طرف بانک پرداخت و تسویه حساب گردید. </a:t>
                      </a:r>
                      <a:endParaRPr lang="fa-IR" sz="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5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بهبود زیر ساخت ها و توسعه یارد شماره دو شرکت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برنامه ریزی و اولویت بندی فعالیتها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        می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باشیم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920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987792"/>
              </p:ext>
            </p:extLst>
          </p:nvPr>
        </p:nvGraphicFramePr>
        <p:xfrm>
          <a:off x="2502188" y="586585"/>
          <a:ext cx="6507152" cy="3787739"/>
        </p:xfrm>
        <a:graphic>
          <a:graphicData uri="http://schemas.openxmlformats.org/drawingml/2006/table">
            <a:tbl>
              <a:tblPr rtl="1"/>
              <a:tblGrid>
                <a:gridCol w="337161"/>
                <a:gridCol w="1400305"/>
                <a:gridCol w="2458558"/>
                <a:gridCol w="2311128"/>
              </a:tblGrid>
              <a:tr h="3304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انجام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8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B Titr" panose="00000700000000000000" pitchFamily="2" charset="-78"/>
                        </a:rPr>
                        <a:t>عملیاتی کردن فلوتینگ داک مستقر در کارخانه شماره 2</a:t>
                      </a:r>
                    </a:p>
                    <a:p>
                      <a:pPr algn="ctr" rtl="1" fontAlgn="ctr"/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این خصوص از طریق مدیرعامل با هیئت مدیره مذاکره ومکاتبه گردیده و مجوز هیات مدیره اخذ گردید.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جهت بهره برداری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27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تعمیرات شناور مرجان 2</a:t>
                      </a:r>
                    </a:p>
                    <a:p>
                      <a:endParaRPr lang="en-US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Low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</a:t>
                      </a:r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علام قیمت در سامانه ستاد و برنده شدن  و سپس تحویل گیری شناور و انجام اقدامات اولیه جهت تعمیرات</a:t>
                      </a:r>
                      <a:endParaRPr lang="fa-IR" sz="9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endParaRPr lang="en-US" dirty="0"/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 حال تعمیر</a:t>
                      </a:r>
                      <a:r>
                        <a:rPr lang="fa-IR" sz="8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می باشد</a:t>
                      </a:r>
                      <a:endParaRPr lang="fa-IR" sz="8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endParaRPr lang="fa-IR" sz="800" b="1" i="0" u="none" strike="noStrike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75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28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افزایش ظرفیت پروانه بهره برداری یارد شماره 2 صادرشده از سوی منطقه ازاد جهت ساخت انواع شناور های دریایی در سال 1400</a:t>
                      </a:r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جلسات داخلی و پیگیری های متعدد از طرق اداره محیط زیست و صنعت معدن تجارت ؛مالکیت های صنعتی منطفه آزاد اروند صورت پذیرفته است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 هماهنگی مدیران</a:t>
                      </a:r>
                      <a:r>
                        <a:rPr lang="fa-IR" sz="8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منطقه آزاد اروند مقرر گردید پروانه بهره برداری با آغاز به کار پروژه های ساخت، تا سقف ساخت 6 فروند افزایش یابد. </a:t>
                      </a:r>
                      <a:endParaRPr lang="fa-IR" sz="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8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29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ایجاد فضای سبز و درختکاری در محوطه کارخانه شماره 2</a:t>
                      </a:r>
                    </a:p>
                    <a:p>
                      <a:pPr algn="ctr" rtl="1" fontAlgn="ctr"/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متراژ و محل اجرای عملیات با همکاری اداره محیط زیست خرمشهر مشخص شده است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درختکاری انجام</a:t>
                      </a:r>
                      <a:r>
                        <a:rPr lang="fa-IR" sz="8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شد. </a:t>
                      </a:r>
                      <a:endParaRPr lang="fa-IR" sz="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9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17900" y="3496547"/>
            <a:ext cx="610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لیست قراردادهای منعقده از تاریخ</a:t>
            </a:r>
          </a:p>
          <a:p>
            <a:pPr algn="ctr"/>
            <a:r>
              <a:rPr lang="fa-IR" sz="2400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1399/07/01</a:t>
            </a:r>
            <a:endParaRPr lang="en-US" sz="2400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64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1380" y="87918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5" y="471370"/>
            <a:ext cx="6413610" cy="4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2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1380" y="87918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5" y="-19355"/>
            <a:ext cx="6385110" cy="503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1380" y="87918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" t="-30367" r="-1847" b="30367"/>
          <a:stretch/>
        </p:blipFill>
        <p:spPr>
          <a:xfrm>
            <a:off x="2586835" y="-1398580"/>
            <a:ext cx="6534268" cy="641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5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828" y="3487980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u="sng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گزارشات تصویری قبل و بعد از 1399/07/01</a:t>
            </a:r>
            <a:endParaRPr lang="en-US" sz="2400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043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921" y="563007"/>
            <a:ext cx="2744679" cy="19478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540" y="568526"/>
            <a:ext cx="2613705" cy="19602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702" y="2825498"/>
            <a:ext cx="2590845" cy="1995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39540" y="3640812"/>
            <a:ext cx="3358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ساخت، دفترحفاظت فیزیکی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732" y="3487980"/>
            <a:ext cx="3177123" cy="76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404"/>
            <a:ext cx="9144000" cy="39460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>
            <a:hlinkClick r:id="rId7" action="ppaction://hlinkfile"/>
          </p:cNvPr>
          <p:cNvSpPr txBox="1"/>
          <p:nvPr/>
        </p:nvSpPr>
        <p:spPr>
          <a:xfrm>
            <a:off x="6895137" y="4318248"/>
            <a:ext cx="1994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www.arvandanco.ir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9785" y="3364240"/>
            <a:ext cx="7495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>
                <a:solidFill>
                  <a:srgbClr val="FFFF00"/>
                </a:solidFill>
                <a:cs typeface="B Titr" panose="00000700000000000000" pitchFamily="2" charset="-78"/>
              </a:rPr>
              <a:t>شرکت کشتی سازی اروندان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737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259"/>
          <a:stretch/>
        </p:blipFill>
        <p:spPr>
          <a:xfrm>
            <a:off x="6009151" y="580106"/>
            <a:ext cx="2782096" cy="19916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10" y="580106"/>
            <a:ext cx="2699071" cy="19916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13" y="2856879"/>
            <a:ext cx="2748690" cy="20253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03844" y="3636816"/>
            <a:ext cx="335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</a:t>
            </a:r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اساسی </a:t>
            </a:r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ساختمان</a:t>
            </a:r>
            <a:r>
              <a:rPr lang="en-US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 </a:t>
            </a:r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مهمانسرا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44" y="3487980"/>
            <a:ext cx="3409093" cy="7635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0"/>
            <a:ext cx="9174148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24" y="542271"/>
            <a:ext cx="2744163" cy="2058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641" y="2885393"/>
            <a:ext cx="2743546" cy="20162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39540" y="3640812"/>
            <a:ext cx="3349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اساسی ساختمان مهمانسرا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4"/>
          <a:stretch/>
        </p:blipFill>
        <p:spPr>
          <a:xfrm>
            <a:off x="2651988" y="539966"/>
            <a:ext cx="2748859" cy="20446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75" y="3487980"/>
            <a:ext cx="3444445" cy="7635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0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740" y="-59168"/>
            <a:ext cx="2433585" cy="52026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75" y="-433880"/>
            <a:ext cx="1470460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380" y="-59168"/>
            <a:ext cx="11869329" cy="522690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25249" y="-80954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466" y="470602"/>
            <a:ext cx="2726699" cy="2057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466" y="2854420"/>
            <a:ext cx="2726699" cy="203593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44951" y="3640812"/>
            <a:ext cx="244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 پل شناور 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389" y="536082"/>
            <a:ext cx="2726699" cy="206255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662" y="3487980"/>
            <a:ext cx="2917857" cy="7635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56" y="105513"/>
            <a:ext cx="1149568" cy="10447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0417" y="1150213"/>
            <a:ext cx="1517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Arvandanco.ir</a:t>
            </a:r>
            <a:endParaRPr lang="en-US" sz="12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24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235"/>
            <a:ext cx="2586835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235"/>
            <a:ext cx="9781342" cy="5222607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33488" y="3487980"/>
            <a:ext cx="3228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ترمیم شیشه ها و ایرانیتهای سوله های تولید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228" y="536032"/>
            <a:ext cx="2726699" cy="20441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69" y="2836540"/>
            <a:ext cx="2726700" cy="2035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662" y="3487980"/>
            <a:ext cx="3038667" cy="7635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982" y="536032"/>
            <a:ext cx="2631221" cy="203593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0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5706" y="3462437"/>
            <a:ext cx="2909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اساسی واحد حراست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55102" y="216781"/>
            <a:ext cx="2091101" cy="2726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562" y="579508"/>
            <a:ext cx="2732873" cy="20461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354" y="2844033"/>
            <a:ext cx="2726701" cy="20704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63" y="3353887"/>
            <a:ext cx="3038667" cy="7635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3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89366" y="3640685"/>
            <a:ext cx="3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تسطیع و تمیزکاری کارخانه 2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303" y="536032"/>
            <a:ext cx="2726699" cy="20359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1"/>
          <a:stretch/>
        </p:blipFill>
        <p:spPr>
          <a:xfrm>
            <a:off x="5976930" y="2845764"/>
            <a:ext cx="2742654" cy="205589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356" y="563681"/>
            <a:ext cx="2690815" cy="206310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5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4950" y="3640812"/>
            <a:ext cx="2698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 فلوتینگ داک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575" y="544225"/>
            <a:ext cx="2726700" cy="20375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813" y="566594"/>
            <a:ext cx="2723766" cy="2042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356" y="2854772"/>
            <a:ext cx="2726700" cy="20359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34" y="433881"/>
            <a:ext cx="2865517" cy="22402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73" y="422151"/>
            <a:ext cx="2889161" cy="22402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60" y="2729376"/>
            <a:ext cx="2865517" cy="224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8" y="574312"/>
            <a:ext cx="2726699" cy="2057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531" y="574312"/>
            <a:ext cx="2726699" cy="20359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7" y="2974049"/>
            <a:ext cx="2726699" cy="203593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44951" y="3640812"/>
            <a:ext cx="244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 پل شناور 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05047" y="3489482"/>
            <a:ext cx="1373780" cy="10536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01340" y="3165065"/>
            <a:ext cx="1373780" cy="105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3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8" y="574312"/>
            <a:ext cx="2726699" cy="2057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531" y="574312"/>
            <a:ext cx="2726699" cy="20359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7" y="2974049"/>
            <a:ext cx="2726699" cy="203593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44951" y="3640812"/>
            <a:ext cx="244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Jadid" panose="00000700000000000000" pitchFamily="2" charset="-78"/>
              </a:rPr>
              <a:t>تعمیر اساس پل شناور </a:t>
            </a:r>
            <a:endParaRPr lang="en-US" sz="2000" b="1" dirty="0">
              <a:solidFill>
                <a:schemeClr val="accent5">
                  <a:lumMod val="20000"/>
                  <a:lumOff val="80000"/>
                </a:schemeClr>
              </a:solidFill>
              <a:cs typeface="B Jadi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05047" y="3489482"/>
            <a:ext cx="1373780" cy="10536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01340" y="3165065"/>
            <a:ext cx="1373780" cy="105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7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97655" y="128470"/>
            <a:ext cx="4581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8" y="574312"/>
            <a:ext cx="2726699" cy="2057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531" y="574312"/>
            <a:ext cx="2726699" cy="203593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17" y="2974049"/>
            <a:ext cx="2726699" cy="203593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44951" y="3640812"/>
            <a:ext cx="244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b="1" dirty="0" smtClean="0">
                <a:solidFill>
                  <a:schemeClr val="bg1"/>
                </a:solidFill>
                <a:cs typeface="B Jadid" panose="00000700000000000000" pitchFamily="2" charset="-78"/>
              </a:rPr>
              <a:t>تعمیر اساس پل شناور </a:t>
            </a:r>
            <a:endParaRPr lang="en-US" sz="2000" b="1" dirty="0">
              <a:solidFill>
                <a:schemeClr val="bg1"/>
              </a:solidFill>
              <a:cs typeface="B Jadi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05047" y="3489482"/>
            <a:ext cx="1373780" cy="10536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01340" y="3165065"/>
            <a:ext cx="1373780" cy="105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3310" y="3448526"/>
            <a:ext cx="6108200" cy="114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اهم موارد و مشکلات مطرح شده در کارخانجات اروندان</a:t>
            </a: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9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63013"/>
              </p:ext>
            </p:extLst>
          </p:nvPr>
        </p:nvGraphicFramePr>
        <p:xfrm>
          <a:off x="2586835" y="475569"/>
          <a:ext cx="6490128" cy="4403685"/>
        </p:xfrm>
        <a:graphic>
          <a:graphicData uri="http://schemas.openxmlformats.org/drawingml/2006/table">
            <a:tbl>
              <a:tblPr rtl="1"/>
              <a:tblGrid>
                <a:gridCol w="314281"/>
                <a:gridCol w="6175847"/>
              </a:tblGrid>
              <a:tr h="41642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بدهی بابت بیمه پرسنل </a:t>
                      </a:r>
                      <a:endParaRPr lang="en-US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</a:t>
                      </a:r>
                      <a:endParaRPr lang="en-US" sz="800" b="0" i="0" u="none" strike="noStrike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  <a:p>
                      <a:pPr algn="ctr" rtl="0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بیمه تکمیلی پرسنل 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5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مسدود بودن حسابهای شرکت</a:t>
                      </a:r>
                    </a:p>
                    <a:p>
                      <a:pPr algn="ctr" rtl="1" fontAlgn="ctr"/>
                      <a:r>
                        <a:rPr lang="fa-I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 </a:t>
                      </a: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(بانک رفاه،</a:t>
                      </a:r>
                      <a:r>
                        <a:rPr lang="fa-IR" sz="18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 کشاورزی، ملی، تجارت،صادرات)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25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بدهی مالیاتی به اداره مالیات خرمشهر</a:t>
                      </a:r>
                      <a:endParaRPr lang="en-US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31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در رهن بودن زمین کارخانه شماره 1 </a:t>
                      </a:r>
                    </a:p>
                    <a:p>
                      <a:pPr marL="0" marR="0" lvl="0" indent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(بابت دریافت تسهیلات از سازمان گسترش و نوسازی)</a:t>
                      </a:r>
                      <a:endParaRPr lang="en-US" sz="15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9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در رهن بودن دو فروند شناور پیشرفته مسافربری آلومینیومی </a:t>
                      </a:r>
                      <a:endParaRPr lang="fa-IR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82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وجود انعقاد قرارداد واقعی در خصوص ساخت شناور </a:t>
                      </a:r>
                    </a:p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(در سنوات گذشته اکثر قراردادها منعقده بدلیل عدم واقعی بودن متقاضی مسکوت ماند)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48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a-IR" sz="8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800" b="0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داشتن قراردادهای تعمیراتی</a:t>
                      </a:r>
                    </a:p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 عدم وجود ارتباطات با مالکین شناور)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10481" y="78077"/>
            <a:ext cx="6108200" cy="35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اهم موارد و مشکلات مطرح شده در کارخانجات اروندان</a:t>
            </a:r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33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453375"/>
              </p:ext>
            </p:extLst>
          </p:nvPr>
        </p:nvGraphicFramePr>
        <p:xfrm>
          <a:off x="2586835" y="441578"/>
          <a:ext cx="6490128" cy="4220477"/>
        </p:xfrm>
        <a:graphic>
          <a:graphicData uri="http://schemas.openxmlformats.org/drawingml/2006/table">
            <a:tbl>
              <a:tblPr rtl="1"/>
              <a:tblGrid>
                <a:gridCol w="314281"/>
                <a:gridCol w="6175847"/>
              </a:tblGrid>
              <a:tr h="73992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تعیین تکلیف فروش شناور مسافربری کاتاماران زر</a:t>
                      </a:r>
                    </a:p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(پس از تحویل موقت هیچ گونه اقدامی در خصوص تحویل قطعی و تسویه حساب نهایی صورت نگرفته بود)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1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راکد بودن وضعیت شناور مسافربری کاتاماران زیور</a:t>
                      </a:r>
                    </a:p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 هیچ</a:t>
                      </a:r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 گونه اقدامی در خصوص فروش شناور صورت نگرفته بود)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97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تحویل دهی شناور پایلوت بایندر</a:t>
                      </a:r>
                    </a:p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(بدلیل طراحی نامناسب مجددا طراحی ، ساخت و تحویل اداره بندر گردید )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74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تعیین تکلیف وضعیت بارج 3 هزار تنی 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13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راکد بودن تکمیل لندینگ کرافت 11183 </a:t>
                      </a:r>
                    </a:p>
                    <a:p>
                      <a:pPr algn="ctr" rtl="1" fontAlgn="ctr"/>
                      <a:r>
                        <a:rPr lang="fa-IR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(عدم حضور مالک شناور جهت تکمیل و آب اندازی)</a:t>
                      </a:r>
                      <a:endParaRPr lang="fa-IR" sz="16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274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14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راکد بودن تکمیل لندینگ کرافت 11189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(عدم حضور مالک شناور جهت تکمیل و آب اندازی)</a:t>
                      </a:r>
                      <a:endParaRPr lang="en-US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42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15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</a:t>
                      </a:r>
                      <a:r>
                        <a:rPr lang="fa-IR" sz="1800" b="1" kern="1200" noProof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م دریافت مجوزهای زیست محیطی شرکت در سنوات گذشته </a:t>
                      </a:r>
                      <a:endParaRPr lang="en-US" sz="1800" b="1" kern="1200" noProof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8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(عدم وجود واحد متولی جهت اخذ مجوزهای لازم)</a:t>
                      </a:r>
                      <a:endParaRPr lang="fa-IR" sz="18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10481" y="78077"/>
            <a:ext cx="6108200" cy="35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اهم موارد و مشکلات مطرح شده در کارخانجات اروندان</a:t>
            </a:r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24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708191"/>
              </p:ext>
            </p:extLst>
          </p:nvPr>
        </p:nvGraphicFramePr>
        <p:xfrm>
          <a:off x="2586835" y="475569"/>
          <a:ext cx="6490128" cy="4539431"/>
        </p:xfrm>
        <a:graphic>
          <a:graphicData uri="http://schemas.openxmlformats.org/drawingml/2006/table">
            <a:tbl>
              <a:tblPr rtl="1"/>
              <a:tblGrid>
                <a:gridCol w="314281"/>
                <a:gridCol w="6175847"/>
              </a:tblGrid>
              <a:tr h="46067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16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ذیل ماده 141 بودن شرکت از سنوات قبل 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17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دعوی حقوقی شرکت امواج خروشان پارس </a:t>
                      </a:r>
                    </a:p>
                    <a:p>
                      <a:pPr lvl="0" algn="ctr" rtl="1"/>
                      <a:r>
                        <a:rPr lang="fa-IR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(عدم پرداخت بموقع مطالبات شرکت فوق الذکر با توجه به خرید کالا و تجهیزات دریایی جهت شناور)</a:t>
                      </a:r>
                      <a:endParaRPr lang="fa-IR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18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دعوی حقوقی آقای خسروی نیا پیمانکار دکوراسیون شناور </a:t>
                      </a:r>
                    </a:p>
                    <a:p>
                      <a:pPr algn="ctr" rtl="1" fontAlgn="ctr"/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(عدم پرداخت مطالبات در سنوات گذشته)</a:t>
                      </a:r>
                      <a:endParaRPr lang="fa-IR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به روز رسانی سیستم مالی شرکت ( از همکاران به راهکاران )</a:t>
                      </a:r>
                    </a:p>
                    <a:p>
                      <a:pPr lvl="0" algn="ctr" rtl="1"/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(بدلیل قدیمی بودن سیستم حسابداری شرکت)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وجود مشکلات و معایب بسیار در تجهیزات و ماشین آلات شرکت </a:t>
                      </a:r>
                    </a:p>
                    <a:p>
                      <a:pPr marL="0" marR="0" lvl="0" indent="0" algn="ctr" defTabSz="914400" rtl="1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(بدلیل فرسودگی و عدم تعویض به موقع قطعات فرسوده)</a:t>
                      </a:r>
                      <a:endParaRPr lang="en-US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21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داشتن سیستم رویه مناسب جهت انجام فعالیتهای شرکت </a:t>
                      </a:r>
                      <a:endParaRPr lang="en-US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</a:t>
                      </a:r>
                      <a:r>
                        <a:rPr lang="fa-IR" sz="18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 وجود نظم و انظباط در محیط کار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23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پرداخت هزینه های آب و برق</a:t>
                      </a:r>
                    </a:p>
                    <a:p>
                      <a:pPr algn="ctr" rtl="1" fontAlgn="ctr"/>
                      <a:r>
                        <a:rPr lang="fa-IR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(مربوط به سنوات گذشته)</a:t>
                      </a:r>
                      <a:endParaRPr lang="fa-IR" sz="16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B Jadid" panose="00000700000000000000" pitchFamily="2" charset="-78"/>
                        </a:rPr>
                        <a:t>عدم وجود سالن ورزشی</a:t>
                      </a:r>
                      <a:endParaRPr lang="fa-I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B Jadid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10481" y="78077"/>
            <a:ext cx="6108200" cy="35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اهم موارد و مشکلات مطرح شده در کارخانجات اروندان</a:t>
            </a:r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0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www.freeppt.ir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04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586"/>
            <a:ext cx="9144000" cy="455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17900" y="3496547"/>
            <a:ext cx="6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u="sng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اقدامات انجام شده از 1399/07/01</a:t>
            </a:r>
            <a:endParaRPr lang="en-US" sz="2400" u="sng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381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508386"/>
              </p:ext>
            </p:extLst>
          </p:nvPr>
        </p:nvGraphicFramePr>
        <p:xfrm>
          <a:off x="2586835" y="475569"/>
          <a:ext cx="6490128" cy="4484006"/>
        </p:xfrm>
        <a:graphic>
          <a:graphicData uri="http://schemas.openxmlformats.org/drawingml/2006/table">
            <a:tbl>
              <a:tblPr rtl="1"/>
              <a:tblGrid>
                <a:gridCol w="314281"/>
                <a:gridCol w="1511338"/>
                <a:gridCol w="2977048"/>
                <a:gridCol w="1687461"/>
              </a:tblGrid>
              <a:tr h="26116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اقدامات انجام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6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رفع مسدودی حسابهای </a:t>
                      </a:r>
                      <a:r>
                        <a:rPr lang="fa-IR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شرکت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مکاتبات متعدد با فرماندار ویژه خرمشهر،مدیرکل تعاون، کار و رفاه اجتماعی استان - همچنین کارگروه رفع موانع تولید شهرستان و استان انجام شده  و موضوع از طریق مدیر عامل محترم هلدینگ پیگیری و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مساعدت ایشان اقدامات لازم نسبت به تقسیط بدهی به تامین اجتماعی خرمشهر صورت پذیرفت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.(بانکهای رفاه، کشاورزی، ملی،صادرات، تجارت)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درحال پرداخت اقساط 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تقسیط بدهی بیمه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و هلدینگ صنایع عمومی تامین  اقدام به تقسیط گردید و اقساط اول و دوم پرداخت شد.(مبلغ کل بدهی 187،000،000،000 ریال میباشد که در 12 قسط درحال پرداخت است)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درحال پرداخت اقساط 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75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تقسیط بدهی مالیاتی</a:t>
                      </a:r>
                    </a:p>
                    <a:p>
                      <a:pPr algn="ctr" rtl="1" fontAlgn="ctr"/>
                      <a:endParaRPr lang="fa-IR" sz="1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مدیر عامل بدهی مالیاتی تقسیط گردید (مبلغ 15،000،000،000 ریال که طی 15 قسط در حال پرداخت میباشد)</a:t>
                      </a:r>
                    </a:p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درحال پرداخت اقساط 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فک رهن زمین کارخانه </a:t>
                      </a:r>
                      <a:endParaRPr lang="fa-IR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اقدام به باز پرداخت تسهیلات گردید.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پرداخت انجام و فک رهن در تاریخ 1400/08/08صورت پذیرفت گردید</a:t>
                      </a:r>
                    </a:p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فک رهن دوفروند کاتاماران </a:t>
                      </a:r>
                    </a:p>
                    <a:p>
                      <a:pPr algn="ctr" rtl="1" fontAlgn="ctr"/>
                      <a:endParaRPr lang="fa-IR" sz="1800" b="1" i="0" u="none" strike="noStrike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با تایید هیئت مدیره اقدام به باز پرداخت گردید.</a:t>
                      </a:r>
                    </a:p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پرداخت انجام و فک رهن در تاریخ 1400/08/06صورت پذیرفت گردید</a:t>
                      </a:r>
                    </a:p>
                    <a:p>
                      <a:pPr algn="ctr" rtl="1" fontAlgn="ctr"/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01380" y="87918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48" y="-24235"/>
            <a:ext cx="2616983" cy="5143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5" y="0"/>
            <a:ext cx="9197045" cy="5143500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81175"/>
            <a:ext cx="1149568" cy="1044700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086342"/>
              </p:ext>
            </p:extLst>
          </p:nvPr>
        </p:nvGraphicFramePr>
        <p:xfrm>
          <a:off x="2586835" y="458068"/>
          <a:ext cx="6466678" cy="4264205"/>
        </p:xfrm>
        <a:graphic>
          <a:graphicData uri="http://schemas.openxmlformats.org/drawingml/2006/table">
            <a:tbl>
              <a:tblPr rtl="1"/>
              <a:tblGrid>
                <a:gridCol w="313146"/>
                <a:gridCol w="1597961"/>
                <a:gridCol w="2893250"/>
                <a:gridCol w="1662321"/>
              </a:tblGrid>
              <a:tr h="305410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شرح فعالیتها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اقدامات انجام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آخرین وضعیت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197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عقد قرارداد ساخت یک فروند شناور جنرال کارگو 3000 تنی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مستدات دریافت تسهیلات به وجوه اداره شده سازمان بنادر تحویل داده شده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است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پیش 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پرداخت از </a:t>
                      </a:r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متقاضی دریافت شده است.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8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عقد قرارداد یونیت هیدرولیک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مذاکره با هلدینگ و مدیران تاپیکو و با توجه به طرح هم افزایی قرارداد منعقد گردید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وتحویل شد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8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فروش شناور کاتاماران 47/5 متری زیور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سه مرحله آکهی روزنامه-گزارش ارزشیابی کارشناسان رسمی دادگستری-مذاکره جهت فروش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قرارداد با شرکت آبادانی گستر آفتاب درگهان قشم جهت تکمیل و تحویل دهی منعقد گردید و متقاضی پیش پرداخت خود بابت خرید شناور زیور را پرداخت نمود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8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نهایی کاتاماران زر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صورتجلسات لازم در محل استقرار شناور تنظیم و تحویل دهی قطعی صورت پذیرفت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انجام گردید.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83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9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شناور پایلوت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بایندر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endParaRPr lang="fa-IR" sz="9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914400" rtl="1" eaLnBrk="1" fontAlgn="ctr" latinLnBrk="0" hangingPunct="1"/>
                      <a:r>
                        <a:rPr lang="ar-SA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عملیات تکمیل وتعمیرات خاتمه یافته و تست های نهایی انجام شده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تحویل دهی انجام گردید در دوره گارانتی می باشد.</a:t>
                      </a:r>
                    </a:p>
                  </a:txBody>
                  <a:tcPr marL="4396" marR="4396" marT="4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866"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10</a:t>
                      </a:r>
                      <a:endParaRPr lang="en-US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4396" marR="4396" marT="4396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تعیین تکلیف وضعیت شناوربارج3000تنی -عقد قرارداد و دریافت مطالبات معوق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مکاتبات وجلسات متعدد با مالکین برگزار و مقرر گردید که سریعا موضوع تعیین تکلیف گردد که به دلیل اختلاف بین مالکین این موضوع محقق نشده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9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          واحد حقوقی از طریق طرح دعوی پیگیر می باشد</a:t>
                      </a:r>
                      <a:r>
                        <a:rPr lang="fa-IR" sz="9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.</a:t>
                      </a:r>
                      <a:endParaRPr lang="fa-IR" sz="900" b="1" i="0" u="none" strike="noStrike" kern="1200" dirty="0">
                        <a:solidFill>
                          <a:schemeClr val="bg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74006" y="105064"/>
            <a:ext cx="458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اقدامات انجام شده از 1399/07/01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87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2089</Words>
  <Application>Microsoft Office PowerPoint</Application>
  <PresentationFormat>On-screen Show (16:9)</PresentationFormat>
  <Paragraphs>378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Arial Black</vt:lpstr>
      <vt:lpstr>B Jadid</vt:lpstr>
      <vt:lpstr>B Mitra</vt:lpstr>
      <vt:lpstr>B Titr</vt:lpstr>
      <vt:lpstr>Calibri</vt:lpstr>
      <vt:lpstr>Office Theme</vt:lpstr>
      <vt:lpstr>Click to edit  Master title style</vt:lpstr>
      <vt:lpstr>Click to edit  Master title style</vt:lpstr>
      <vt:lpstr>Click to edit  Master title style</vt:lpstr>
      <vt:lpstr>Slide Title</vt:lpstr>
      <vt:lpstr>Slide Title</vt:lpstr>
      <vt:lpstr>Slide Title</vt:lpstr>
      <vt:lpstr>Click to edit  Master title style</vt:lpstr>
      <vt:lpstr>Slide Title</vt:lpstr>
      <vt:lpstr>Slide Title</vt:lpstr>
      <vt:lpstr>Slide Title</vt:lpstr>
      <vt:lpstr>Slide Title</vt:lpstr>
      <vt:lpstr>Slide Title</vt:lpstr>
      <vt:lpstr>Slide Title</vt:lpstr>
      <vt:lpstr>Click to edit  Master title style</vt:lpstr>
      <vt:lpstr>Slide Title</vt:lpstr>
      <vt:lpstr>Slide Title</vt:lpstr>
      <vt:lpstr>Slide Title</vt:lpstr>
      <vt:lpstr>Click to edit  Master title style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Vafa</cp:lastModifiedBy>
  <cp:revision>265</cp:revision>
  <cp:lastPrinted>2022-03-09T11:43:55Z</cp:lastPrinted>
  <dcterms:created xsi:type="dcterms:W3CDTF">2013-08-21T19:17:07Z</dcterms:created>
  <dcterms:modified xsi:type="dcterms:W3CDTF">2022-03-09T12:10:42Z</dcterms:modified>
</cp:coreProperties>
</file>